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</p:sldIdLst>
  <p:sldSz cy="6858000" cx="12192000"/>
  <p:notesSz cx="6858000" cy="9144000"/>
  <p:embeddedFontLst>
    <p:embeddedFont>
      <p:font typeface="Nanum Gothic Coding"/>
      <p:regular r:id="rId105"/>
      <p:bold r:id="rId10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07" roundtripDataSignature="AMtx7mjx+aQ8iRQ2E6IwLy0aiHcMD/jw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6A9F8C-6F86-4C6C-BB7D-5056065655BA}">
  <a:tblStyle styleId="{DA6A9F8C-6F86-4C6C-BB7D-5056065655BA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fill>
          <a:solidFill>
            <a:srgbClr val="D0DE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EEF"/>
          </a:solidFill>
        </a:fill>
      </a:tcStyle>
    </a:band1V>
    <a:band2V>
      <a:tcTxStyle b="off" i="off"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1F73D9B1-D1EC-4AAE-9055-EE442BFA1905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customschemas.google.com/relationships/presentationmetadata" Target="metadata"/><Relationship Id="rId106" Type="http://schemas.openxmlformats.org/officeDocument/2006/relationships/font" Target="fonts/NanumGothicCoding-bold.fntdata"/><Relationship Id="rId105" Type="http://schemas.openxmlformats.org/officeDocument/2006/relationships/font" Target="fonts/NanumGothicCoding-regular.fntdata"/><Relationship Id="rId104" Type="http://schemas.openxmlformats.org/officeDocument/2006/relationships/slide" Target="slides/slide98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6dd40217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g126dd402179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80771d87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280771d87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80771d870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1280771d870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80771d870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280771d870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80771d870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1280771d870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80771d870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1280771d870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80771d870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1280771d870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280771d870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1280771d870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280771d870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1280771d870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80771d870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1280771d870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6dd40217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g126dd402179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280771d870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1280771d870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280771d870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1280771d870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280771d870_0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1280771d870_0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280771d870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1280771d870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280771d870_0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1280771d870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1280771d870_0_2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280771d870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1280771d870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280771d870_0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1280771d870_0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80771d870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1280771d870_0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280771d870_0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1280771d870_0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280771d870_0_3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1280771d870_0_3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80771d870_0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1280771d870_0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280771d870_0_3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1280771d870_0_3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280771d870_0_3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1280771d870_0_3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280771d870_0_3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1280771d870_0_3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280771d870_0_4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1280771d870_0_4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280771d870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g1280771d870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1280771d870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280771d870_3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4" name="Google Shape;844;g1280771d870_3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g1280771d870_3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280771d870_3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1" name="Google Shape;861;g1280771d870_3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g1280771d870_3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280771d870_3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8" name="Google Shape;878;g1280771d870_3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g1280771d870_3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280771d870_3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g1280771d870_3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g1280771d870_3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7af89d0c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g127af89d0c0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280771d870_3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5" name="Google Shape;915;g1280771d870_3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g1280771d870_3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280771d870_3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g1280771d870_3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g1280771d870_3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1280771d870_3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" name="Google Shape;954;g1280771d870_3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1280771d870_3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280771d870_3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1" name="Google Shape;971;g1280771d870_3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g1280771d870_3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280771d870_3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8" name="Google Shape;988;g1280771d870_3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g1280771d870_3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280771d870_3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5" name="Google Shape;1005;g1280771d870_3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g1280771d870_3_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280771d870_3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6" name="Google Shape;1026;g1280771d870_3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g1280771d870_3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280771d870_3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4" name="Google Shape;1044;g1280771d870_3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g1280771d870_3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280771d870_3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1" name="Google Shape;1061;g1280771d870_3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g1280771d870_3_2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280771d870_3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g1280771d870_3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g1280771d870_3_2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6dd40217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g126dd402179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280771d870_3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7" name="Google Shape;1097;g1280771d870_3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g1280771d870_3_2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280771d870_3_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5" name="Google Shape;1115;g1280771d870_3_2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g1280771d870_3_2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1280771d870_3_2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3" name="Google Shape;1133;g1280771d870_3_2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g1280771d870_3_2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280771d870_3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1" name="Google Shape;1151;g1280771d870_3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g1280771d870_3_3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280771d870_3_3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9" name="Google Shape;1169;g1280771d870_3_3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g1280771d870_3_3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1280771d870_3_3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7" name="Google Shape;1187;g1280771d870_3_3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g1280771d870_3_3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1280771d870_3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4" name="Google Shape;1204;g1280771d870_3_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g1280771d870_3_3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280771d870_3_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1" name="Google Shape;1221;g1280771d870_3_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g1280771d870_3_3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1280771d870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8" name="Google Shape;1238;g1280771d870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g1280771d870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280771d870_3_3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5" name="Google Shape;1255;g1280771d870_3_3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g1280771d870_3_3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7af89d0c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g127af89d0c0_0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1280771d870_3_4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3" name="Google Shape;1273;g1280771d870_3_4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g1280771d870_3_4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280771d870_5_6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g1280771d870_5_6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280771d870_5_6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g1280771d870_5_6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1280771d870_5_7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g1280771d870_5_7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1280771d870_5_7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g1280771d870_5_7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280771d870_5_7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g1280771d870_5_7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1280771d870_5_7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g1280771d870_5_7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280771d870_5_7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g1280771d870_5_7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280771d870_5_7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g1280771d870_5_7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1280771d870_5_8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g1280771d870_5_8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6dd40217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g126dd402179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1280771d870_5_8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g1280771d870_5_8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80771d870_5_8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g1280771d870_5_8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1280771d870_5_8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g1280771d870_5_8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1280771d870_5_8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g1280771d870_5_8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1280771d870_5_8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g1280771d870_5_8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1280771d870_5_9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g1280771d870_5_9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1280771d870_5_9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g1280771d870_5_9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1280771d870_5_9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g1280771d870_5_9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1280771d870_5_9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g1280771d870_5_9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1280771d870_5_9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g1280771d870_5_9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26dd40217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g126dd402179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1280771d870_5_9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g1280771d870_5_9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1280771d870_5_10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g1280771d870_5_10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1280771d870_5_10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g1280771d870_5_10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1280771d870_5_10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g1280771d870_5_10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280771d870_5_10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g1280771d870_5_10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1280771d870_5_10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g1280771d870_5_10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1280771d870_5_10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g1280771d870_5_10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1280771d870_5_1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g1280771d870_5_1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1280771d870_5_1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g1280771d870_5_1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1280771d870_5_1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g1280771d870_5_1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6dd40217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2" name="Google Shape;342;g126dd402179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1280771d870_5_1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g1280771d870_5_1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1280771d870_5_1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g1280771d870_5_1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1280771d870_5_1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g1280771d870_5_1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1280771d870_5_1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g1280771d870_5_1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1280771d870_5_1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g1280771d870_5_1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1280771d870_5_1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g1280771d870_5_1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1280771d870_5_1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g1280771d870_5_1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1280771d870_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9" name="Google Shape;1929;g1280771d870_8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1280771d870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g1280771d870_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6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80771d870_5_128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1280771d870_5_128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g1280771d870_5_128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1280771d870_5_128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1280771d870_5_128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80771d870_5_129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1280771d870_5_129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0" name="Google Shape;110;g1280771d870_5_129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1280771d870_5_129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g1280771d870_5_129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80771d870_5_1297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g1280771d870_5_1297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g1280771d870_5_129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1280771d870_5_129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1280771d870_5_129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80771d870_5_130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1280771d870_5_130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g1280771d870_5_1303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g1280771d870_5_130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1280771d870_5_130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g1280771d870_5_130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80771d870_5_1310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1280771d870_5_1310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9" name="Google Shape;129;g1280771d870_5_1310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g1280771d870_5_1310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1" name="Google Shape;131;g1280771d870_5_1310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g1280771d870_5_13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g1280771d870_5_13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1280771d870_5_13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80771d870_5_13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g1280771d870_5_13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1280771d870_5_13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1280771d870_5_13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80771d870_5_13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1280771d870_5_13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1280771d870_5_13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57"/>
          <p:cNvGrpSpPr/>
          <p:nvPr/>
        </p:nvGrpSpPr>
        <p:grpSpPr>
          <a:xfrm>
            <a:off x="799019" y="274573"/>
            <a:ext cx="10736921" cy="6307846"/>
            <a:chOff x="799019" y="274573"/>
            <a:chExt cx="10736921" cy="6307846"/>
          </a:xfrm>
        </p:grpSpPr>
        <p:sp>
          <p:nvSpPr>
            <p:cNvPr id="19" name="Google Shape;19;p57"/>
            <p:cNvSpPr/>
            <p:nvPr/>
          </p:nvSpPr>
          <p:spPr>
            <a:xfrm rot="-5400000">
              <a:off x="3407384" y="-1460889"/>
              <a:ext cx="5340191" cy="10556921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20;p5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21;p57"/>
            <p:cNvSpPr/>
            <p:nvPr/>
          </p:nvSpPr>
          <p:spPr>
            <a:xfrm flipH="1">
              <a:off x="11153964" y="364572"/>
              <a:ext cx="381976" cy="793627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Google Shape;22;p57"/>
            <p:cNvCxnSpPr/>
            <p:nvPr/>
          </p:nvCxnSpPr>
          <p:spPr>
            <a:xfrm flipH="1" rot="10800000">
              <a:off x="979021" y="364573"/>
              <a:ext cx="10174943" cy="2739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57"/>
            <p:cNvCxnSpPr>
              <a:stCxn id="24" idx="0"/>
            </p:cNvCxnSpPr>
            <p:nvPr/>
          </p:nvCxnSpPr>
          <p:spPr>
            <a:xfrm>
              <a:off x="1180996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4" name="Google Shape;24;p57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5" name="Google Shape;25;p57"/>
            <p:cNvCxnSpPr>
              <a:endCxn id="26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" name="Google Shape;27;p57"/>
            <p:cNvSpPr/>
            <p:nvPr/>
          </p:nvSpPr>
          <p:spPr>
            <a:xfrm>
              <a:off x="10743389" y="659073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" name="Google Shape;26;p57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" name="Google Shape;28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80771d870_5_132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1280771d870_5_1328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7" name="Google Shape;147;g1280771d870_5_1328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8" name="Google Shape;148;g1280771d870_5_132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1280771d870_5_13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g1280771d870_5_13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80771d870_5_1335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1280771d870_5_1335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g1280771d870_5_1335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5" name="Google Shape;155;g1280771d870_5_133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g1280771d870_5_133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1280771d870_5_13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80771d870_5_13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g1280771d870_5_1342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g1280771d870_5_134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g1280771d870_5_134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g1280771d870_5_13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80771d870_5_1348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g1280771d870_5_1348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g1280771d870_5_134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g1280771d870_5_134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g1280771d870_5_13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5" name="Google Shape;35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6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6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2" name="Google Shape;72;p6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80771d870_5_127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7" name="Google Shape;97;g1280771d870_5_127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8" name="Google Shape;98;g1280771d870_5_127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9" name="Google Shape;99;g1280771d870_5_127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0" name="Google Shape;100;g1280771d870_5_12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malgnsoft.com/about/about.jsp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hyperlink" Target="tel:01012341234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Relationship Id="rId4" Type="http://schemas.openxmlformats.org/officeDocument/2006/relationships/image" Target="../media/image45.png"/><Relationship Id="rId5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10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3.png"/><Relationship Id="rId4" Type="http://schemas.openxmlformats.org/officeDocument/2006/relationships/image" Target="../media/image68.png"/><Relationship Id="rId5" Type="http://schemas.openxmlformats.org/officeDocument/2006/relationships/image" Target="../media/image7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8.png"/><Relationship Id="rId4" Type="http://schemas.openxmlformats.org/officeDocument/2006/relationships/image" Target="../media/image81.png"/><Relationship Id="rId5" Type="http://schemas.openxmlformats.org/officeDocument/2006/relationships/image" Target="../media/image7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9.png"/><Relationship Id="rId4" Type="http://schemas.openxmlformats.org/officeDocument/2006/relationships/image" Target="../media/image84.png"/><Relationship Id="rId5" Type="http://schemas.openxmlformats.org/officeDocument/2006/relationships/image" Target="../media/image8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0.png"/><Relationship Id="rId4" Type="http://schemas.openxmlformats.org/officeDocument/2006/relationships/image" Target="../media/image75.png"/><Relationship Id="rId5" Type="http://schemas.openxmlformats.org/officeDocument/2006/relationships/image" Target="../media/image8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2.png"/><Relationship Id="rId4" Type="http://schemas.openxmlformats.org/officeDocument/2006/relationships/image" Target="../media/image9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8.png"/><Relationship Id="rId4" Type="http://schemas.openxmlformats.org/officeDocument/2006/relationships/image" Target="../media/image9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1.png"/><Relationship Id="rId4" Type="http://schemas.openxmlformats.org/officeDocument/2006/relationships/image" Target="../media/image9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3.png"/><Relationship Id="rId4" Type="http://schemas.openxmlformats.org/officeDocument/2006/relationships/image" Target="../media/image8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9.png"/><Relationship Id="rId4" Type="http://schemas.openxmlformats.org/officeDocument/2006/relationships/image" Target="../media/image9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5.png"/><Relationship Id="rId4" Type="http://schemas.openxmlformats.org/officeDocument/2006/relationships/image" Target="../media/image9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9.png"/><Relationship Id="rId4" Type="http://schemas.openxmlformats.org/officeDocument/2006/relationships/image" Target="../media/image105.png"/><Relationship Id="rId5" Type="http://schemas.openxmlformats.org/officeDocument/2006/relationships/image" Target="../media/image98.png"/><Relationship Id="rId6" Type="http://schemas.openxmlformats.org/officeDocument/2006/relationships/image" Target="../media/image10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6.png"/><Relationship Id="rId4" Type="http://schemas.openxmlformats.org/officeDocument/2006/relationships/image" Target="../media/image10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2.png"/><Relationship Id="rId4" Type="http://schemas.openxmlformats.org/officeDocument/2006/relationships/image" Target="../media/image10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"/>
          <p:cNvSpPr/>
          <p:nvPr/>
        </p:nvSpPr>
        <p:spPr>
          <a:xfrm>
            <a:off x="6952725" y="4001370"/>
            <a:ext cx="3289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조승래    정가영    윤 민   임기돈</a:t>
            </a:r>
            <a:endParaRPr b="0" i="0" sz="16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5" name="Google Shape;175;p1"/>
          <p:cNvGrpSpPr/>
          <p:nvPr/>
        </p:nvGrpSpPr>
        <p:grpSpPr>
          <a:xfrm>
            <a:off x="1493202" y="2484229"/>
            <a:ext cx="9256304" cy="1773841"/>
            <a:chOff x="1531302" y="2484229"/>
            <a:chExt cx="9256304" cy="1773841"/>
          </a:xfrm>
        </p:grpSpPr>
        <p:sp>
          <p:nvSpPr>
            <p:cNvPr id="176" name="Google Shape;176;p1"/>
            <p:cNvSpPr/>
            <p:nvPr/>
          </p:nvSpPr>
          <p:spPr>
            <a:xfrm flipH="1">
              <a:off x="10405630" y="3375794"/>
              <a:ext cx="381976" cy="7874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7" name="Google Shape;177;p1"/>
            <p:cNvCxnSpPr>
              <a:endCxn id="176" idx="0"/>
            </p:cNvCxnSpPr>
            <p:nvPr/>
          </p:nvCxnSpPr>
          <p:spPr>
            <a:xfrm>
              <a:off x="1913230" y="3375794"/>
              <a:ext cx="84924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8" name="Google Shape;178;p1"/>
            <p:cNvSpPr/>
            <p:nvPr/>
          </p:nvSpPr>
          <p:spPr>
            <a:xfrm>
              <a:off x="10225630" y="4078070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 flipH="1">
              <a:off x="3735314" y="248422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1531302" y="2574230"/>
              <a:ext cx="381976" cy="793627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1" name="Google Shape;181;p1"/>
            <p:cNvCxnSpPr/>
            <p:nvPr/>
          </p:nvCxnSpPr>
          <p:spPr>
            <a:xfrm rot="10800000">
              <a:off x="1913278" y="2574231"/>
              <a:ext cx="1800000" cy="2739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2" name="Google Shape;182;p1"/>
          <p:cNvSpPr/>
          <p:nvPr/>
        </p:nvSpPr>
        <p:spPr>
          <a:xfrm>
            <a:off x="4064913" y="1973522"/>
            <a:ext cx="471877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맑은소프트</a:t>
            </a:r>
            <a:endParaRPr b="1" i="0" sz="40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HTML5</a:t>
            </a:r>
            <a:endParaRPr b="0" i="0" sz="66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g126dd402179_0_127"/>
          <p:cNvGrpSpPr/>
          <p:nvPr/>
        </p:nvGrpSpPr>
        <p:grpSpPr>
          <a:xfrm>
            <a:off x="799019" y="275077"/>
            <a:ext cx="10736921" cy="6307846"/>
            <a:chOff x="799019" y="274573"/>
            <a:chExt cx="10736921" cy="6307846"/>
          </a:xfrm>
        </p:grpSpPr>
        <p:sp>
          <p:nvSpPr>
            <p:cNvPr id="363" name="Google Shape;363;g126dd402179_0_127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4" name="Google Shape;364;g126dd402179_0_12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5" name="Google Shape;365;g126dd402179_0_127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66" name="Google Shape;366;g126dd402179_0_127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7" name="Google Shape;367;g126dd402179_0_127"/>
            <p:cNvCxnSpPr>
              <a:stCxn id="368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68" name="Google Shape;368;g126dd402179_0_127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69" name="Google Shape;369;g126dd402179_0_127"/>
            <p:cNvCxnSpPr>
              <a:endCxn id="370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71" name="Google Shape;371;g126dd402179_0_127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126dd402179_0_127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72" name="Google Shape;372;g126dd402179_0_127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HTML 개념</a:t>
            </a:r>
            <a:endParaRPr b="0" i="0" sz="32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g126dd402179_0_127"/>
          <p:cNvSpPr txBox="1"/>
          <p:nvPr/>
        </p:nvSpPr>
        <p:spPr>
          <a:xfrm>
            <a:off x="1453470" y="1479759"/>
            <a:ext cx="353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HTML4와 HTML5 차이점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g126dd402179_0_127"/>
          <p:cNvSpPr txBox="1"/>
          <p:nvPr/>
        </p:nvSpPr>
        <p:spPr>
          <a:xfrm>
            <a:off x="1739050" y="1991425"/>
            <a:ext cx="98664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elements와 attributes가 추가, 수정, 제거됨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HTML4는 동영상, 음악 감상, 은행 업무 등을 원활히 이용하기 어려웠고 외부 프로그램으로 브라우저의 기능을 확장 시키는 방식으로 이를 해결함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플러그인 : ActiveX 같이 브라우저 기능을 확장시키는 프로그램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높은 확장성이 장점이었지만 호환성과 보안성 측면에서 문제 발생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HTML5는 플러그인 기술에 의존했던 것을 걷어냄으로써 웹 표준, 웹 접근성을 높임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새로운 API 기능을 추가하는 방식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Video/Audio API : 비디오/오디오 재생을 지원하는 API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Offline Web Application : 오프라인 상태에서도 사용을 지원하는 API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Web Application : 특정 프로토콜 또는 Media Type을 등록할 수 있는 API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Drag &amp; Drop API : “draggable” attribute를 통해 drag &amp; drop 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 가능한 API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80771d870_0_0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b="0" i="0" sz="32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0" name="Google Shape;380;g1280771d870_0_0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381" name="Google Shape;381;g1280771d870_0_0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2" name="Google Shape;382;g1280771d870_0_0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3" name="Google Shape;383;g1280771d870_0_0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84" name="Google Shape;384;g1280771d870_0_0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g1280771d870_0_0"/>
            <p:cNvCxnSpPr>
              <a:stCxn id="386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86" name="Google Shape;386;g1280771d870_0_0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87" name="Google Shape;387;g1280771d870_0_0"/>
            <p:cNvCxnSpPr>
              <a:endCxn id="388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89" name="Google Shape;389;g1280771d870_0_0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8" name="Google Shape;388;g1280771d870_0_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90" name="Google Shape;390;g1280771d870_0_0"/>
          <p:cNvSpPr txBox="1"/>
          <p:nvPr/>
        </p:nvSpPr>
        <p:spPr>
          <a:xfrm>
            <a:off x="1453471" y="1479759"/>
            <a:ext cx="353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HTML 태그 정의</a:t>
            </a:r>
            <a:endParaRPr/>
          </a:p>
        </p:txBody>
      </p:sp>
      <p:sp>
        <p:nvSpPr>
          <p:cNvPr id="391" name="Google Shape;391;g1280771d870_0_0"/>
          <p:cNvSpPr txBox="1"/>
          <p:nvPr/>
        </p:nvSpPr>
        <p:spPr>
          <a:xfrm>
            <a:off x="1575697" y="2204864"/>
            <a:ext cx="9385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태그는 html문서를 다양하고 화려하게 꾸며주는 역할을 합니다. 즉 태그는 문서의 구조와 형태를 표현하는 명령어로써, 웹 브라우저에게 어떻게 문서를 출력할 것인가에 대해 명령합니다.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HTML의 명령어로 홑 화살 괄호 &lt;&gt; 안에 명령어 이름을 넣어서 사용하고 시작 태그&lt;&gt;와 종료 태그&lt;/&gt;로 구성 되어 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(종료 태그 없는 예외) &lt;meta&gt;, &lt;br&gt; 등이 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280771d870_0_16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7" name="Google Shape;397;g1280771d870_0_16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398" name="Google Shape;398;g1280771d870_0_16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9" name="Google Shape;399;g1280771d870_0_16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0" name="Google Shape;400;g1280771d870_0_16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01" name="Google Shape;401;g1280771d870_0_16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2" name="Google Shape;402;g1280771d870_0_16"/>
            <p:cNvCxnSpPr>
              <a:stCxn id="403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03" name="Google Shape;403;g1280771d870_0_16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04" name="Google Shape;404;g1280771d870_0_16"/>
            <p:cNvCxnSpPr>
              <a:endCxn id="405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06" name="Google Shape;406;g1280771d870_0_16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g1280771d870_0_16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7" name="Google Shape;407;g1280771d870_0_16"/>
          <p:cNvSpPr txBox="1"/>
          <p:nvPr/>
        </p:nvSpPr>
        <p:spPr>
          <a:xfrm>
            <a:off x="1453471" y="1479759"/>
            <a:ext cx="353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HTML 기본태그</a:t>
            </a:r>
            <a:endParaRPr/>
          </a:p>
        </p:txBody>
      </p:sp>
      <p:sp>
        <p:nvSpPr>
          <p:cNvPr id="408" name="Google Shape;408;g1280771d870_0_16"/>
          <p:cNvSpPr txBox="1"/>
          <p:nvPr/>
        </p:nvSpPr>
        <p:spPr>
          <a:xfrm>
            <a:off x="1768423" y="4521047"/>
            <a:ext cx="938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&lt;!DOCTYPE html&gt;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문서의 유형을 html로 지정합니다.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g1280771d870_0_16"/>
          <p:cNvSpPr txBox="1"/>
          <p:nvPr/>
        </p:nvSpPr>
        <p:spPr>
          <a:xfrm>
            <a:off x="1768423" y="5363513"/>
            <a:ext cx="938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&lt;html lang=“ko”&gt;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문서를 html로 시작, 언어를 한국어로 지정합니다.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0" name="Google Shape;410;g1280771d870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7541" y="1931859"/>
            <a:ext cx="577215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80771d870_0_34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6" name="Google Shape;416;g1280771d870_0_34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417" name="Google Shape;417;g1280771d870_0_34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8" name="Google Shape;418;g1280771d870_0_34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9" name="Google Shape;419;g1280771d870_0_34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20" name="Google Shape;420;g1280771d870_0_34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1" name="Google Shape;421;g1280771d870_0_34"/>
            <p:cNvCxnSpPr>
              <a:stCxn id="422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22" name="Google Shape;422;g1280771d870_0_34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23" name="Google Shape;423;g1280771d870_0_34"/>
            <p:cNvCxnSpPr>
              <a:endCxn id="424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25" name="Google Shape;425;g1280771d870_0_34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4" name="Google Shape;424;g1280771d870_0_34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6" name="Google Shape;426;g1280771d870_0_34"/>
          <p:cNvSpPr txBox="1"/>
          <p:nvPr/>
        </p:nvSpPr>
        <p:spPr>
          <a:xfrm>
            <a:off x="1453471" y="1479759"/>
            <a:ext cx="353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HTML 페이지 기본</a:t>
            </a:r>
            <a:endParaRPr/>
          </a:p>
        </p:txBody>
      </p:sp>
      <p:sp>
        <p:nvSpPr>
          <p:cNvPr id="427" name="Google Shape;427;g1280771d870_0_34"/>
          <p:cNvSpPr txBox="1"/>
          <p:nvPr/>
        </p:nvSpPr>
        <p:spPr>
          <a:xfrm>
            <a:off x="1768423" y="4149080"/>
            <a:ext cx="9385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바디 부분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 내용을 입력하는 곳으로 &lt;body&gt;&lt;/body&gt;로 둘러싸여 있습니다. 헤드와 바디 사이에는 아무것도 들어갈 수 없습니다.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g1280771d870_0_34"/>
          <p:cNvSpPr txBox="1"/>
          <p:nvPr/>
        </p:nvSpPr>
        <p:spPr>
          <a:xfrm>
            <a:off x="1768421" y="2132856"/>
            <a:ext cx="9576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헤드 부분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주로 브라우저의 정보를 입력하는 곳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&lt;meta&gt; 메타데이터 입력, 주로 &lt;meta charset=“UTF-8”&gt;처럼 입력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&lt;title&gt; 문서 제목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80771d870_0_51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4" name="Google Shape;434;g1280771d870_0_51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435" name="Google Shape;435;g1280771d870_0_51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6" name="Google Shape;436;g1280771d870_0_51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7" name="Google Shape;437;g1280771d870_0_51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38" name="Google Shape;438;g1280771d870_0_51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9" name="Google Shape;439;g1280771d870_0_51"/>
            <p:cNvCxnSpPr>
              <a:stCxn id="440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40" name="Google Shape;440;g1280771d870_0_51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41" name="Google Shape;441;g1280771d870_0_51"/>
            <p:cNvCxnSpPr>
              <a:endCxn id="442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43" name="Google Shape;443;g1280771d870_0_51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2" name="Google Shape;442;g1280771d870_0_51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44" name="Google Shape;444;g1280771d870_0_51"/>
          <p:cNvSpPr txBox="1"/>
          <p:nvPr/>
        </p:nvSpPr>
        <p:spPr>
          <a:xfrm>
            <a:off x="1453469" y="1479759"/>
            <a:ext cx="4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인라인 태그, Inline Tag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g1280771d870_0_51"/>
          <p:cNvSpPr txBox="1"/>
          <p:nvPr/>
        </p:nvSpPr>
        <p:spPr>
          <a:xfrm>
            <a:off x="1768423" y="2505670"/>
            <a:ext cx="9385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자신의 내용과 앞뒤 태그의 내용을 같은 라인에 출력하는 태그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 요소 역할을 한다.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내용물의 크기가 태그의 영역이 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280771d870_0_67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51" name="Google Shape;451;g1280771d870_0_67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452" name="Google Shape;452;g1280771d870_0_67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3" name="Google Shape;453;g1280771d870_0_6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4" name="Google Shape;454;g1280771d870_0_67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55" name="Google Shape;455;g1280771d870_0_67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6" name="Google Shape;456;g1280771d870_0_67"/>
            <p:cNvCxnSpPr>
              <a:stCxn id="457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57" name="Google Shape;457;g1280771d870_0_67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58" name="Google Shape;458;g1280771d870_0_67"/>
            <p:cNvCxnSpPr>
              <a:endCxn id="459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60" name="Google Shape;460;g1280771d870_0_67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9" name="Google Shape;459;g1280771d870_0_67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61" name="Google Shape;461;g1280771d870_0_67"/>
          <p:cNvSpPr txBox="1"/>
          <p:nvPr/>
        </p:nvSpPr>
        <p:spPr>
          <a:xfrm>
            <a:off x="1453469" y="1479759"/>
            <a:ext cx="4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인라인 태그, Inline Tag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g1280771d870_0_67"/>
          <p:cNvSpPr txBox="1"/>
          <p:nvPr/>
        </p:nvSpPr>
        <p:spPr>
          <a:xfrm>
            <a:off x="1768423" y="2060848"/>
            <a:ext cx="938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&lt;button&gt;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클릭할 수 있는 버튼을 정의할 때 사용합니다.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3" name="Google Shape;463;g1280771d870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509" y="3068960"/>
            <a:ext cx="56007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1280771d870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9509" y="4888235"/>
            <a:ext cx="1123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1280771d870_0_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51335" y="5213659"/>
            <a:ext cx="415290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280771d870_0_86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71" name="Google Shape;471;g1280771d870_0_86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472" name="Google Shape;472;g1280771d870_0_86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3" name="Google Shape;473;g1280771d870_0_86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4" name="Google Shape;474;g1280771d870_0_86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75" name="Google Shape;475;g1280771d870_0_86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6" name="Google Shape;476;g1280771d870_0_86"/>
            <p:cNvCxnSpPr>
              <a:stCxn id="477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77" name="Google Shape;477;g1280771d870_0_86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78" name="Google Shape;478;g1280771d870_0_86"/>
            <p:cNvCxnSpPr>
              <a:endCxn id="479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0" name="Google Shape;480;g1280771d870_0_86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9" name="Google Shape;479;g1280771d870_0_86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81" name="Google Shape;481;g1280771d870_0_86"/>
          <p:cNvSpPr txBox="1"/>
          <p:nvPr/>
        </p:nvSpPr>
        <p:spPr>
          <a:xfrm>
            <a:off x="1453469" y="1479759"/>
            <a:ext cx="4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인라인 태그, Inline Tag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g1280771d870_0_86"/>
          <p:cNvSpPr txBox="1"/>
          <p:nvPr/>
        </p:nvSpPr>
        <p:spPr>
          <a:xfrm>
            <a:off x="1768423" y="2060848"/>
            <a:ext cx="938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&lt;i&gt;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 텍스트와는 다른 분위기나 음성을 위한 텍스트 영역을 정의할 때 사용</a:t>
            </a:r>
            <a:endParaRPr/>
          </a:p>
        </p:txBody>
      </p:sp>
      <p:pic>
        <p:nvPicPr>
          <p:cNvPr id="483" name="Google Shape;483;g1280771d870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1749" y="2925971"/>
            <a:ext cx="6638055" cy="1517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1280771d870_0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4712" y="4731282"/>
            <a:ext cx="8850739" cy="121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80771d870_0_104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0" name="Google Shape;490;g1280771d870_0_104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491" name="Google Shape;491;g1280771d870_0_104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g1280771d870_0_104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g1280771d870_0_104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94" name="Google Shape;494;g1280771d870_0_104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g1280771d870_0_104"/>
            <p:cNvCxnSpPr>
              <a:stCxn id="496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96" name="Google Shape;496;g1280771d870_0_104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97" name="Google Shape;497;g1280771d870_0_104"/>
            <p:cNvCxnSpPr>
              <a:endCxn id="498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99" name="Google Shape;499;g1280771d870_0_104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8" name="Google Shape;498;g1280771d870_0_104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0" name="Google Shape;500;g1280771d870_0_104"/>
          <p:cNvSpPr txBox="1"/>
          <p:nvPr/>
        </p:nvSpPr>
        <p:spPr>
          <a:xfrm>
            <a:off x="1453469" y="1479759"/>
            <a:ext cx="4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인라인 태그, Inline Tag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1" name="Google Shape;501;g1280771d870_0_104"/>
          <p:cNvSpPr txBox="1"/>
          <p:nvPr/>
        </p:nvSpPr>
        <p:spPr>
          <a:xfrm>
            <a:off x="1768423" y="2060848"/>
            <a:ext cx="938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&lt;img&gt;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 문서에서 이미지를 정의할 때 사용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정의된 이미지는 html 문서에 직접 삽입되는 것이 아니라, Html 문서에 이미지가 링크 되는 형태</a:t>
            </a:r>
            <a:endParaRPr/>
          </a:p>
        </p:txBody>
      </p:sp>
      <p:pic>
        <p:nvPicPr>
          <p:cNvPr id="502" name="Google Shape;502;g1280771d870_0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4816" y="3430087"/>
            <a:ext cx="493395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1280771d870_0_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0331" y="3248891"/>
            <a:ext cx="1990725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280771d870_0_122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09" name="Google Shape;509;g1280771d870_0_122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510" name="Google Shape;510;g1280771d870_0_122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1" name="Google Shape;511;g1280771d870_0_122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2" name="Google Shape;512;g1280771d870_0_122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13" name="Google Shape;513;g1280771d870_0_122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4" name="Google Shape;514;g1280771d870_0_122"/>
            <p:cNvCxnSpPr>
              <a:stCxn id="515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15" name="Google Shape;515;g1280771d870_0_122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16" name="Google Shape;516;g1280771d870_0_122"/>
            <p:cNvCxnSpPr>
              <a:endCxn id="517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18" name="Google Shape;518;g1280771d870_0_122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7" name="Google Shape;517;g1280771d870_0_122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9" name="Google Shape;519;g1280771d870_0_122"/>
          <p:cNvSpPr txBox="1"/>
          <p:nvPr/>
        </p:nvSpPr>
        <p:spPr>
          <a:xfrm>
            <a:off x="1453469" y="1479759"/>
            <a:ext cx="4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인라인 태그, Inline Tag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g1280771d870_0_122"/>
          <p:cNvSpPr txBox="1"/>
          <p:nvPr/>
        </p:nvSpPr>
        <p:spPr>
          <a:xfrm>
            <a:off x="1768423" y="2060848"/>
            <a:ext cx="938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&lt;input&gt;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사용자로부터 입력을 받을 수 있는 입력 필드를 정의할 때 사용한다. &lt;input&gt;요소는 사용자가 데이터를 입력할 수 있는 입력 필드를 선언하기 위해 &lt;form&gt;요소 내부에서 사용된다.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1" name="Google Shape;521;g1280771d870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8423" y="3295167"/>
            <a:ext cx="5029200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1280771d870_0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2615" y="4041340"/>
            <a:ext cx="2409825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280771d870_0_140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28" name="Google Shape;528;g1280771d870_0_140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529" name="Google Shape;529;g1280771d870_0_140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0" name="Google Shape;530;g1280771d870_0_140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1" name="Google Shape;531;g1280771d870_0_140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32" name="Google Shape;532;g1280771d870_0_140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3" name="Google Shape;533;g1280771d870_0_140"/>
            <p:cNvCxnSpPr>
              <a:stCxn id="534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34" name="Google Shape;534;g1280771d870_0_140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35" name="Google Shape;535;g1280771d870_0_140"/>
            <p:cNvCxnSpPr>
              <a:endCxn id="536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37" name="Google Shape;537;g1280771d870_0_140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6" name="Google Shape;536;g1280771d870_0_14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38" name="Google Shape;538;g1280771d870_0_140"/>
          <p:cNvSpPr txBox="1"/>
          <p:nvPr/>
        </p:nvSpPr>
        <p:spPr>
          <a:xfrm>
            <a:off x="1453469" y="1479759"/>
            <a:ext cx="4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인라인 태그, Inline Tag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g1280771d870_0_140"/>
          <p:cNvSpPr txBox="1"/>
          <p:nvPr/>
        </p:nvSpPr>
        <p:spPr>
          <a:xfrm>
            <a:off x="1768423" y="2060848"/>
            <a:ext cx="9385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&lt;strong&gt;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콘텐츠의 중요성이나 심각함, 긴급함 등을 강조할 때 사용한다. 브라우저는 일반적으로 &lt;strong&gt;요소의 콘텐츠를 굵은 텍스트로 표현한다.</a:t>
            </a:r>
            <a:endParaRPr/>
          </a:p>
        </p:txBody>
      </p:sp>
      <p:pic>
        <p:nvPicPr>
          <p:cNvPr id="540" name="Google Shape;540;g1280771d870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3217" y="3429001"/>
            <a:ext cx="5622859" cy="157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1280771d870_0_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9776" y="5335394"/>
            <a:ext cx="51054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6dd402179_0_184"/>
          <p:cNvSpPr/>
          <p:nvPr/>
        </p:nvSpPr>
        <p:spPr>
          <a:xfrm>
            <a:off x="1180996" y="832905"/>
            <a:ext cx="7589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 목차</a:t>
            </a:r>
            <a:endParaRPr b="0" i="0" sz="60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8" name="Google Shape;188;g126dd402179_0_184"/>
          <p:cNvGraphicFramePr/>
          <p:nvPr/>
        </p:nvGraphicFramePr>
        <p:xfrm>
          <a:off x="1337741" y="24476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{DA6A9F8C-6F86-4C6C-BB7D-5056065655BA}</a:tableStyleId>
              </a:tblPr>
              <a:tblGrid>
                <a:gridCol w="697175"/>
                <a:gridCol w="5033550"/>
                <a:gridCol w="3928750"/>
              </a:tblGrid>
              <a:tr h="60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00B0F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</a:t>
                      </a:r>
                      <a:endParaRPr b="0" sz="2000" u="none" cap="none" strike="noStrike">
                        <a:solidFill>
                          <a:srgbClr val="00B0F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00B0F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HTML 개념</a:t>
                      </a:r>
                      <a:endParaRPr b="0" sz="2000" u="none" cap="none" strike="noStrike">
                        <a:solidFill>
                          <a:srgbClr val="00B0F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60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00B0F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B0F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HTML5 태그</a:t>
                      </a:r>
                      <a:endParaRPr sz="2000" u="none" cap="none" strike="noStrike">
                        <a:solidFill>
                          <a:srgbClr val="00B0F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0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00B0F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r>
                        <a:rPr lang="en-US" sz="2000">
                          <a:solidFill>
                            <a:srgbClr val="00B0F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0" sz="2000" u="none" cap="none" strike="noStrike">
                        <a:solidFill>
                          <a:srgbClr val="00B0F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B0F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HTML5 돔(DOM)</a:t>
                      </a:r>
                      <a:endParaRPr sz="2000" u="none" cap="none" strike="noStrike">
                        <a:solidFill>
                          <a:srgbClr val="00B0F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grpSp>
        <p:nvGrpSpPr>
          <p:cNvPr id="189" name="Google Shape;189;g126dd402179_0_184"/>
          <p:cNvGrpSpPr/>
          <p:nvPr/>
        </p:nvGrpSpPr>
        <p:grpSpPr>
          <a:xfrm>
            <a:off x="799020" y="667419"/>
            <a:ext cx="10736920" cy="5657935"/>
            <a:chOff x="799020" y="667419"/>
            <a:chExt cx="10736920" cy="5657935"/>
          </a:xfrm>
        </p:grpSpPr>
        <p:sp>
          <p:nvSpPr>
            <p:cNvPr id="190" name="Google Shape;190;g126dd402179_0_184"/>
            <p:cNvSpPr/>
            <p:nvPr/>
          </p:nvSpPr>
          <p:spPr>
            <a:xfrm>
              <a:off x="799020" y="667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g126dd402179_0_184"/>
            <p:cNvSpPr/>
            <p:nvPr/>
          </p:nvSpPr>
          <p:spPr>
            <a:xfrm flipH="1">
              <a:off x="11154040" y="757418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92" name="Google Shape;192;g126dd402179_0_184"/>
            <p:cNvCxnSpPr/>
            <p:nvPr/>
          </p:nvCxnSpPr>
          <p:spPr>
            <a:xfrm flipH="1" rot="10800000">
              <a:off x="979021" y="757458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" name="Google Shape;193;g126dd402179_0_184"/>
            <p:cNvCxnSpPr>
              <a:stCxn id="194" idx="0"/>
            </p:cNvCxnSpPr>
            <p:nvPr/>
          </p:nvCxnSpPr>
          <p:spPr>
            <a:xfrm>
              <a:off x="1180920" y="1542080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4" name="Google Shape;194;g126dd402179_0_184"/>
            <p:cNvSpPr/>
            <p:nvPr/>
          </p:nvSpPr>
          <p:spPr>
            <a:xfrm>
              <a:off x="799020" y="1542080"/>
              <a:ext cx="381900" cy="39060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g126dd402179_0_184"/>
            <p:cNvSpPr/>
            <p:nvPr/>
          </p:nvSpPr>
          <p:spPr>
            <a:xfrm flipH="1">
              <a:off x="11154040" y="5447954"/>
              <a:ext cx="381900" cy="787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96" name="Google Shape;196;g126dd402179_0_184"/>
            <p:cNvCxnSpPr>
              <a:endCxn id="195" idx="0"/>
            </p:cNvCxnSpPr>
            <p:nvPr/>
          </p:nvCxnSpPr>
          <p:spPr>
            <a:xfrm>
              <a:off x="1181140" y="5444354"/>
              <a:ext cx="9972900" cy="36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7" name="Google Shape;197;g126dd402179_0_184"/>
            <p:cNvSpPr/>
            <p:nvPr/>
          </p:nvSpPr>
          <p:spPr>
            <a:xfrm>
              <a:off x="10973963" y="6145354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98" name="Google Shape;198;g126dd402179_0_184"/>
            <p:cNvGrpSpPr/>
            <p:nvPr/>
          </p:nvGrpSpPr>
          <p:grpSpPr>
            <a:xfrm>
              <a:off x="10496323" y="1056671"/>
              <a:ext cx="263346" cy="221431"/>
              <a:chOff x="6384" y="671"/>
              <a:chExt cx="226" cy="190"/>
            </a:xfrm>
          </p:grpSpPr>
          <p:sp>
            <p:nvSpPr>
              <p:cNvPr id="199" name="Google Shape;199;g126dd402179_0_184"/>
              <p:cNvSpPr/>
              <p:nvPr/>
            </p:nvSpPr>
            <p:spPr>
              <a:xfrm>
                <a:off x="6384" y="671"/>
                <a:ext cx="14" cy="14"/>
              </a:xfrm>
              <a:custGeom>
                <a:rect b="b" l="l" r="r" t="t"/>
                <a:pathLst>
                  <a:path extrusionOk="0" h="57" w="55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0" name="Google Shape;200;g126dd402179_0_184"/>
              <p:cNvSpPr/>
              <p:nvPr/>
            </p:nvSpPr>
            <p:spPr>
              <a:xfrm>
                <a:off x="6596" y="671"/>
                <a:ext cx="14" cy="14"/>
              </a:xfrm>
              <a:custGeom>
                <a:rect b="b" l="l" r="r" t="t"/>
                <a:pathLst>
                  <a:path extrusionOk="0" h="57" w="57">
                    <a:moveTo>
                      <a:pt x="57" y="28"/>
                    </a:moveTo>
                    <a:lnTo>
                      <a:pt x="55" y="40"/>
                    </a:lnTo>
                    <a:lnTo>
                      <a:pt x="40" y="54"/>
                    </a:lnTo>
                    <a:lnTo>
                      <a:pt x="29" y="57"/>
                    </a:lnTo>
                    <a:lnTo>
                      <a:pt x="17" y="54"/>
                    </a:lnTo>
                    <a:lnTo>
                      <a:pt x="3" y="40"/>
                    </a:lnTo>
                    <a:lnTo>
                      <a:pt x="0" y="28"/>
                    </a:lnTo>
                    <a:lnTo>
                      <a:pt x="3" y="17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5" y="17"/>
                    </a:lnTo>
                    <a:lnTo>
                      <a:pt x="57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1" name="Google Shape;201;g126dd402179_0_184"/>
              <p:cNvSpPr/>
              <p:nvPr/>
            </p:nvSpPr>
            <p:spPr>
              <a:xfrm>
                <a:off x="6493" y="852"/>
                <a:ext cx="25" cy="9"/>
              </a:xfrm>
              <a:custGeom>
                <a:rect b="b" l="l" r="r" t="t"/>
                <a:pathLst>
                  <a:path extrusionOk="0" h="36" w="102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280771d870_0_158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47" name="Google Shape;547;g1280771d870_0_158"/>
          <p:cNvGrpSpPr/>
          <p:nvPr/>
        </p:nvGrpSpPr>
        <p:grpSpPr>
          <a:xfrm>
            <a:off x="727539" y="275077"/>
            <a:ext cx="10736921" cy="6307846"/>
            <a:chOff x="799019" y="274573"/>
            <a:chExt cx="10736921" cy="6307846"/>
          </a:xfrm>
        </p:grpSpPr>
        <p:sp>
          <p:nvSpPr>
            <p:cNvPr id="548" name="Google Shape;548;g1280771d870_0_158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9" name="Google Shape;549;g1280771d870_0_158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0" name="Google Shape;550;g1280771d870_0_158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51" name="Google Shape;551;g1280771d870_0_158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2" name="Google Shape;552;g1280771d870_0_158"/>
            <p:cNvCxnSpPr>
              <a:stCxn id="553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53" name="Google Shape;553;g1280771d870_0_158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54" name="Google Shape;554;g1280771d870_0_158"/>
            <p:cNvCxnSpPr>
              <a:endCxn id="555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56" name="Google Shape;556;g1280771d870_0_158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5" name="Google Shape;555;g1280771d870_0_158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57" name="Google Shape;557;g1280771d870_0_158"/>
          <p:cNvSpPr txBox="1"/>
          <p:nvPr/>
        </p:nvSpPr>
        <p:spPr>
          <a:xfrm>
            <a:off x="1453469" y="1479759"/>
            <a:ext cx="4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인라인 태그, Inline Tag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g1280771d870_0_158"/>
          <p:cNvSpPr txBox="1"/>
          <p:nvPr/>
        </p:nvSpPr>
        <p:spPr>
          <a:xfrm>
            <a:off x="1768423" y="2060848"/>
            <a:ext cx="9385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&lt;label&gt;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인터페이스(UI)요소의 라벨을 정의할 때 사용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&lt;label&gt;요소는 for속성을 사용하여 다른 요소와 결합할 수 있으며, 이때 &lt;label&gt;요소의 for속성값은 결합하고자 하는 요소의 id속성값과 같아야 한다. 또한 &lt;label&gt;요소를 결합하고자 하는 요소 내부에 위치시키면 for속성을 사용하지 않더라도 해당 요소와 결합시킬 수 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9" name="Google Shape;559;g1280771d870_0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909" y="4051498"/>
            <a:ext cx="4923894" cy="240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1280771d870_0_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2117" y="4381027"/>
            <a:ext cx="4149616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280771d870_0_176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66" name="Google Shape;566;g1280771d870_0_176"/>
          <p:cNvGrpSpPr/>
          <p:nvPr/>
        </p:nvGrpSpPr>
        <p:grpSpPr>
          <a:xfrm>
            <a:off x="727539" y="275077"/>
            <a:ext cx="10736921" cy="6307846"/>
            <a:chOff x="799019" y="274573"/>
            <a:chExt cx="10736921" cy="6307846"/>
          </a:xfrm>
        </p:grpSpPr>
        <p:sp>
          <p:nvSpPr>
            <p:cNvPr id="567" name="Google Shape;567;g1280771d870_0_176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8" name="Google Shape;568;g1280771d870_0_176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9" name="Google Shape;569;g1280771d870_0_176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70" name="Google Shape;570;g1280771d870_0_176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1" name="Google Shape;571;g1280771d870_0_176"/>
            <p:cNvCxnSpPr>
              <a:stCxn id="572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72" name="Google Shape;572;g1280771d870_0_176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73" name="Google Shape;573;g1280771d870_0_176"/>
            <p:cNvCxnSpPr>
              <a:endCxn id="574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75" name="Google Shape;575;g1280771d870_0_176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4" name="Google Shape;574;g1280771d870_0_176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76" name="Google Shape;576;g1280771d870_0_176"/>
          <p:cNvSpPr txBox="1"/>
          <p:nvPr/>
        </p:nvSpPr>
        <p:spPr>
          <a:xfrm>
            <a:off x="1453469" y="1479759"/>
            <a:ext cx="4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인라인 태그, Inline Tag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7" name="Google Shape;577;g1280771d870_0_176"/>
          <p:cNvSpPr txBox="1"/>
          <p:nvPr/>
        </p:nvSpPr>
        <p:spPr>
          <a:xfrm>
            <a:off x="1768423" y="2060848"/>
            <a:ext cx="9385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&lt;script&gt;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자바스크립트와 같은 클라이언트 사이드 스크립트를 정의할 때 사용합니다. 스크립트 코드를 요소 내부에 직접 명시하거나, src 속성을 사용하여 외부 스크립트 파일을 참조할 수 있습니다. 하지만 src속성이 명시된 script 요소에는 스크립트 코드를 직접 명시해서는 안됩니다. </a:t>
            </a:r>
            <a:endParaRPr/>
          </a:p>
        </p:txBody>
      </p:sp>
      <p:pic>
        <p:nvPicPr>
          <p:cNvPr id="578" name="Google Shape;578;g1280771d870_0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213" y="4124410"/>
            <a:ext cx="4841974" cy="199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g1280771d870_0_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3665" y="5690209"/>
            <a:ext cx="32861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280771d870_0_194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5" name="Google Shape;585;g1280771d870_0_194"/>
          <p:cNvGrpSpPr/>
          <p:nvPr/>
        </p:nvGrpSpPr>
        <p:grpSpPr>
          <a:xfrm>
            <a:off x="727539" y="275077"/>
            <a:ext cx="10736921" cy="6307846"/>
            <a:chOff x="799019" y="274573"/>
            <a:chExt cx="10736921" cy="6307846"/>
          </a:xfrm>
        </p:grpSpPr>
        <p:sp>
          <p:nvSpPr>
            <p:cNvPr id="586" name="Google Shape;586;g1280771d870_0_194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7" name="Google Shape;587;g1280771d870_0_194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8" name="Google Shape;588;g1280771d870_0_194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89" name="Google Shape;589;g1280771d870_0_194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0" name="Google Shape;590;g1280771d870_0_194"/>
            <p:cNvCxnSpPr>
              <a:stCxn id="591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1" name="Google Shape;591;g1280771d870_0_194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92" name="Google Shape;592;g1280771d870_0_194"/>
            <p:cNvCxnSpPr>
              <a:endCxn id="593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4" name="Google Shape;594;g1280771d870_0_194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3" name="Google Shape;593;g1280771d870_0_194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95" name="Google Shape;595;g1280771d870_0_194"/>
          <p:cNvSpPr txBox="1"/>
          <p:nvPr/>
        </p:nvSpPr>
        <p:spPr>
          <a:xfrm>
            <a:off x="1453469" y="1479759"/>
            <a:ext cx="4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인라인 태그, Inline Tag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6" name="Google Shape;596;g1280771d870_0_194"/>
          <p:cNvSpPr txBox="1"/>
          <p:nvPr/>
        </p:nvSpPr>
        <p:spPr>
          <a:xfrm>
            <a:off x="1768423" y="2060848"/>
            <a:ext cx="938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&lt;select&gt;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 메뉴를 제공하는 드롭다운 리스트를 정의할 때 사용한다.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7" name="Google Shape;597;g1280771d870_0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4939" y="3179264"/>
            <a:ext cx="4391025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1280771d870_0_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5061" y="3603762"/>
            <a:ext cx="153352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80771d870_0_212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04" name="Google Shape;604;g1280771d870_0_212"/>
          <p:cNvGrpSpPr/>
          <p:nvPr/>
        </p:nvGrpSpPr>
        <p:grpSpPr>
          <a:xfrm>
            <a:off x="727539" y="275077"/>
            <a:ext cx="10736921" cy="6307846"/>
            <a:chOff x="799019" y="274573"/>
            <a:chExt cx="10736921" cy="6307846"/>
          </a:xfrm>
        </p:grpSpPr>
        <p:sp>
          <p:nvSpPr>
            <p:cNvPr id="605" name="Google Shape;605;g1280771d870_0_212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6" name="Google Shape;606;g1280771d870_0_212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7" name="Google Shape;607;g1280771d870_0_212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08" name="Google Shape;608;g1280771d870_0_212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9" name="Google Shape;609;g1280771d870_0_212"/>
            <p:cNvCxnSpPr>
              <a:stCxn id="610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0" name="Google Shape;610;g1280771d870_0_212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11" name="Google Shape;611;g1280771d870_0_212"/>
            <p:cNvCxnSpPr>
              <a:endCxn id="612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3" name="Google Shape;613;g1280771d870_0_212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2" name="Google Shape;612;g1280771d870_0_212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14" name="Google Shape;614;g1280771d870_0_212"/>
          <p:cNvSpPr txBox="1"/>
          <p:nvPr/>
        </p:nvSpPr>
        <p:spPr>
          <a:xfrm>
            <a:off x="1453469" y="1479759"/>
            <a:ext cx="4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인라인 태그, Inline Tag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g1280771d870_0_212"/>
          <p:cNvSpPr txBox="1"/>
          <p:nvPr/>
        </p:nvSpPr>
        <p:spPr>
          <a:xfrm>
            <a:off x="1768423" y="2060848"/>
            <a:ext cx="9385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&lt;span&gt;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 문서에서 인라인 요소들을 하나로 묶을 때 사용한다.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&lt;span&gt;요소는 그 자체만으로는 어떠한 의미도 가지지 않지만, class나 id와 같은 전역 속성과 함께 사용하여 스타일링을 위해 요소들을 그룹화하거나 lang같은 속성과 같은 속성값을 공유하는 데 유용하게 사용할 수 있다.</a:t>
            </a:r>
            <a:endParaRPr/>
          </a:p>
        </p:txBody>
      </p:sp>
      <p:pic>
        <p:nvPicPr>
          <p:cNvPr id="616" name="Google Shape;616;g1280771d870_0_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4149" y="3789040"/>
            <a:ext cx="6156175" cy="174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1280771d870_0_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0160" y="5573369"/>
            <a:ext cx="6156175" cy="871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280771d870_0_230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4" name="Google Shape;624;g1280771d870_0_230"/>
          <p:cNvGrpSpPr/>
          <p:nvPr/>
        </p:nvGrpSpPr>
        <p:grpSpPr>
          <a:xfrm>
            <a:off x="727539" y="275077"/>
            <a:ext cx="10736921" cy="6307846"/>
            <a:chOff x="799019" y="274573"/>
            <a:chExt cx="10736921" cy="6307846"/>
          </a:xfrm>
        </p:grpSpPr>
        <p:sp>
          <p:nvSpPr>
            <p:cNvPr id="625" name="Google Shape;625;g1280771d870_0_230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6" name="Google Shape;626;g1280771d870_0_230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7" name="Google Shape;627;g1280771d870_0_230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28" name="Google Shape;628;g1280771d870_0_230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9" name="Google Shape;629;g1280771d870_0_230"/>
            <p:cNvCxnSpPr>
              <a:stCxn id="630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30" name="Google Shape;630;g1280771d870_0_230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31" name="Google Shape;631;g1280771d870_0_230"/>
            <p:cNvCxnSpPr>
              <a:endCxn id="632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33" name="Google Shape;633;g1280771d870_0_230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2" name="Google Shape;632;g1280771d870_0_2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34" name="Google Shape;634;g1280771d870_0_230"/>
          <p:cNvSpPr txBox="1"/>
          <p:nvPr/>
        </p:nvSpPr>
        <p:spPr>
          <a:xfrm>
            <a:off x="1453469" y="1479759"/>
            <a:ext cx="4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인라인 태그, Inline Tag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" name="Google Shape;635;g1280771d870_0_230"/>
          <p:cNvSpPr txBox="1"/>
          <p:nvPr/>
        </p:nvSpPr>
        <p:spPr>
          <a:xfrm>
            <a:off x="1768423" y="2060848"/>
            <a:ext cx="938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&lt;textarea&gt;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사용자가 여러 줄의 텍스트를 입력할 수 있는 텍스트 입력 영역을 정의할 때 사용합니다.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텍스트 입력 영역의 크기는 &lt;textarea&gt;요소의 cols속성과 rows속성으로 지정할 수 있으며, css에서 height 속성과 width 속성을 사용하면 더욱 손쉽게 지정할 수 있습니다.</a:t>
            </a:r>
            <a:endParaRPr/>
          </a:p>
        </p:txBody>
      </p:sp>
      <p:pic>
        <p:nvPicPr>
          <p:cNvPr id="636" name="Google Shape;636;g1280771d870_0_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3469" y="3838153"/>
            <a:ext cx="4886325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1280771d870_0_2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6168" y="4158580"/>
            <a:ext cx="3422246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280771d870_0_249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43" name="Google Shape;643;g1280771d870_0_249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644" name="Google Shape;644;g1280771d870_0_249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5" name="Google Shape;645;g1280771d870_0_249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6" name="Google Shape;646;g1280771d870_0_249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47" name="Google Shape;647;g1280771d870_0_249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8" name="Google Shape;648;g1280771d870_0_249"/>
            <p:cNvCxnSpPr>
              <a:stCxn id="649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49" name="Google Shape;649;g1280771d870_0_249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0" name="Google Shape;650;g1280771d870_0_249"/>
            <p:cNvCxnSpPr>
              <a:endCxn id="651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52" name="Google Shape;652;g1280771d870_0_249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1" name="Google Shape;651;g1280771d870_0_249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53" name="Google Shape;653;g1280771d870_0_249"/>
          <p:cNvSpPr txBox="1"/>
          <p:nvPr/>
        </p:nvSpPr>
        <p:spPr>
          <a:xfrm>
            <a:off x="1453469" y="1479759"/>
            <a:ext cx="4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블록 태그, Block Tag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4" name="Google Shape;654;g1280771d870_0_249"/>
          <p:cNvSpPr txBox="1"/>
          <p:nvPr/>
        </p:nvSpPr>
        <p:spPr>
          <a:xfrm>
            <a:off x="1768423" y="2394754"/>
            <a:ext cx="9385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자신의 내용과 앞뒤 태그의 내용을 다른 라인에 출력하는 태그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자신의 내용만으로 한 라인을 독점해서 출력하는 태그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내용물의 크기와 상관없이 너비는 항상 100%, 높이는 내용물의 크기에 맞춰 변화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280771d870_0_265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60" name="Google Shape;660;g1280771d870_0_265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661" name="Google Shape;661;g1280771d870_0_265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g1280771d870_0_265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3" name="Google Shape;663;g1280771d870_0_265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64" name="Google Shape;664;g1280771d870_0_265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5" name="Google Shape;665;g1280771d870_0_265"/>
            <p:cNvCxnSpPr>
              <a:stCxn id="666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66" name="Google Shape;666;g1280771d870_0_265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67" name="Google Shape;667;g1280771d870_0_265"/>
            <p:cNvCxnSpPr>
              <a:endCxn id="668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69" name="Google Shape;669;g1280771d870_0_265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8" name="Google Shape;668;g1280771d870_0_265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70" name="Google Shape;670;g1280771d870_0_265"/>
          <p:cNvSpPr txBox="1"/>
          <p:nvPr/>
        </p:nvSpPr>
        <p:spPr>
          <a:xfrm>
            <a:off x="1453469" y="1479759"/>
            <a:ext cx="4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블록 태그, Block Tag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g1280771d870_0_265"/>
          <p:cNvSpPr txBox="1"/>
          <p:nvPr/>
        </p:nvSpPr>
        <p:spPr>
          <a:xfrm>
            <a:off x="1768423" y="2060848"/>
            <a:ext cx="938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&lt;div&gt;, Division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html 문서에서 특정 영역(division)이나 구획(section)을 정의할 때 사용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html 요소들을 하나로 묶는 데 자주 사용되는 대표적인 블록 요소, 주로 여러 요소들의 스타일을 한 번에 적용하기 위해 사용</a:t>
            </a:r>
            <a:endParaRPr/>
          </a:p>
        </p:txBody>
      </p:sp>
      <p:pic>
        <p:nvPicPr>
          <p:cNvPr id="672" name="Google Shape;672;g1280771d870_0_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3725" y="3933533"/>
            <a:ext cx="5168335" cy="2436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g1280771d870_0_2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2352" y="5661963"/>
            <a:ext cx="3281879" cy="418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280771d870_0_283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79" name="Google Shape;679;g1280771d870_0_283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680" name="Google Shape;680;g1280771d870_0_283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1" name="Google Shape;681;g1280771d870_0_283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2" name="Google Shape;682;g1280771d870_0_283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83" name="Google Shape;683;g1280771d870_0_283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4" name="Google Shape;684;g1280771d870_0_283"/>
            <p:cNvCxnSpPr>
              <a:stCxn id="685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85" name="Google Shape;685;g1280771d870_0_283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86" name="Google Shape;686;g1280771d870_0_283"/>
            <p:cNvCxnSpPr>
              <a:endCxn id="687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88" name="Google Shape;688;g1280771d870_0_283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7" name="Google Shape;687;g1280771d870_0_283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89" name="Google Shape;689;g1280771d870_0_283"/>
          <p:cNvSpPr txBox="1"/>
          <p:nvPr/>
        </p:nvSpPr>
        <p:spPr>
          <a:xfrm>
            <a:off x="1453469" y="1479759"/>
            <a:ext cx="4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블록 태그, Block Tag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g1280771d870_0_283"/>
          <p:cNvSpPr txBox="1"/>
          <p:nvPr/>
        </p:nvSpPr>
        <p:spPr>
          <a:xfrm>
            <a:off x="1768423" y="2060848"/>
            <a:ext cx="938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&lt;p&gt;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태그는 문단을 정의할 때 사용한다.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1" name="Google Shape;691;g1280771d870_0_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8423" y="3068494"/>
            <a:ext cx="257175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g1280771d870_0_2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4139" y="3614967"/>
            <a:ext cx="1962150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280771d870_0_301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98" name="Google Shape;698;g1280771d870_0_301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699" name="Google Shape;699;g1280771d870_0_301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0" name="Google Shape;700;g1280771d870_0_301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1" name="Google Shape;701;g1280771d870_0_301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02" name="Google Shape;702;g1280771d870_0_301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3" name="Google Shape;703;g1280771d870_0_301"/>
            <p:cNvCxnSpPr>
              <a:stCxn id="704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04" name="Google Shape;704;g1280771d870_0_301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05" name="Google Shape;705;g1280771d870_0_301"/>
            <p:cNvCxnSpPr>
              <a:endCxn id="706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07" name="Google Shape;707;g1280771d870_0_301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6" name="Google Shape;706;g1280771d870_0_301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08" name="Google Shape;708;g1280771d870_0_301"/>
          <p:cNvSpPr txBox="1"/>
          <p:nvPr/>
        </p:nvSpPr>
        <p:spPr>
          <a:xfrm>
            <a:off x="1453469" y="1479759"/>
            <a:ext cx="4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블록 태그, Block Tag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9" name="Google Shape;709;g1280771d870_0_301"/>
          <p:cNvSpPr txBox="1"/>
          <p:nvPr/>
        </p:nvSpPr>
        <p:spPr>
          <a:xfrm>
            <a:off x="1768423" y="2060848"/>
            <a:ext cx="938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&lt;h1&gt;-&lt;h2&gt;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태그는 html문서에서 제목을 정의할 때 사용합니다.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0" name="Google Shape;710;g1280771d870_0_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3499" y="3284984"/>
            <a:ext cx="4057650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g1280771d870_0_3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3699" y="3400081"/>
            <a:ext cx="3229636" cy="1677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80771d870_0_319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17" name="Google Shape;717;g1280771d870_0_319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718" name="Google Shape;718;g1280771d870_0_319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9" name="Google Shape;719;g1280771d870_0_319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0" name="Google Shape;720;g1280771d870_0_319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21" name="Google Shape;721;g1280771d870_0_319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2" name="Google Shape;722;g1280771d870_0_319"/>
            <p:cNvCxnSpPr>
              <a:stCxn id="723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23" name="Google Shape;723;g1280771d870_0_319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24" name="Google Shape;724;g1280771d870_0_319"/>
            <p:cNvCxnSpPr>
              <a:endCxn id="725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26" name="Google Shape;726;g1280771d870_0_319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5" name="Google Shape;725;g1280771d870_0_319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27" name="Google Shape;727;g1280771d870_0_319"/>
          <p:cNvSpPr txBox="1"/>
          <p:nvPr/>
        </p:nvSpPr>
        <p:spPr>
          <a:xfrm>
            <a:off x="1453469" y="1479759"/>
            <a:ext cx="4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블록 태그, Block Tag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8" name="Google Shape;728;g1280771d870_0_319"/>
          <p:cNvSpPr txBox="1"/>
          <p:nvPr/>
        </p:nvSpPr>
        <p:spPr>
          <a:xfrm>
            <a:off x="1768423" y="2060848"/>
            <a:ext cx="938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&lt;header&gt;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문서나 특정 섹션의 헤더를 정의할 때 사용한다.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헤더는 보통 도입부에 해당하는 콘텐츠나 네비게이션 링크의 집합 등과 같은 정보를 포함하게 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9" name="Google Shape;729;g1280771d870_0_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8423" y="3218812"/>
            <a:ext cx="2695575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1280771d870_0_3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4143" y="3596824"/>
            <a:ext cx="15811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"/>
          <p:cNvGrpSpPr/>
          <p:nvPr/>
        </p:nvGrpSpPr>
        <p:grpSpPr>
          <a:xfrm>
            <a:off x="799019" y="275077"/>
            <a:ext cx="10736921" cy="6307846"/>
            <a:chOff x="799019" y="274573"/>
            <a:chExt cx="10736921" cy="6307846"/>
          </a:xfrm>
        </p:grpSpPr>
        <p:sp>
          <p:nvSpPr>
            <p:cNvPr id="207" name="Google Shape;207;p3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10" name="Google Shape;210;p3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1" name="Google Shape;211;p3"/>
            <p:cNvCxnSpPr>
              <a:stCxn id="212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2" name="Google Shape;212;p3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13" name="Google Shape;213;p3"/>
            <p:cNvCxnSpPr>
              <a:endCxn id="214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5" name="Google Shape;215;p3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6" name="Google Shape;216;p3"/>
          <p:cNvSpPr/>
          <p:nvPr/>
        </p:nvSpPr>
        <p:spPr>
          <a:xfrm>
            <a:off x="1180996" y="440059"/>
            <a:ext cx="758971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HTML 개념</a:t>
            </a:r>
            <a:endParaRPr b="0" i="0" sz="32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3"/>
          <p:cNvSpPr txBox="1"/>
          <p:nvPr/>
        </p:nvSpPr>
        <p:spPr>
          <a:xfrm>
            <a:off x="1453475" y="1632150"/>
            <a:ext cx="7645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HyperText	: 하이퍼링크를 통해 다른 페이지로 접근할 수 있는 텍스트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Markup		: 구조적으로 표현이 가능하도록 넣는 표시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Language	: 언어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맑은소프트는 이러닝 플랫폼 회사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3"/>
          <p:cNvSpPr txBox="1"/>
          <p:nvPr/>
        </p:nvSpPr>
        <p:spPr>
          <a:xfrm>
            <a:off x="1453475" y="3487074"/>
            <a:ext cx="4182300" cy="646500"/>
          </a:xfrm>
          <a:prstGeom prst="rect">
            <a:avLst/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 번 사용한 나이키 신발 10,000원에 팔아요. 010-1234-5678로 연락 주세요.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3"/>
          <p:cNvSpPr txBox="1"/>
          <p:nvPr/>
        </p:nvSpPr>
        <p:spPr>
          <a:xfrm>
            <a:off x="6816025" y="3216772"/>
            <a:ext cx="4381200" cy="1200600"/>
          </a:xfrm>
          <a:prstGeom prst="rect">
            <a:avLst/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 : 신발 팔아요.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 : 두 번 사용한 나이키 신발 팔아요.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 : 10,000원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연락처 : 010-1234-5678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0" name="Google Shape;220;p3"/>
          <p:cNvCxnSpPr>
            <a:stCxn id="218" idx="3"/>
            <a:endCxn id="219" idx="1"/>
          </p:cNvCxnSpPr>
          <p:nvPr/>
        </p:nvCxnSpPr>
        <p:spPr>
          <a:xfrm>
            <a:off x="5635775" y="3810324"/>
            <a:ext cx="11802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1" name="Google Shape;221;p3"/>
          <p:cNvSpPr txBox="1"/>
          <p:nvPr/>
        </p:nvSpPr>
        <p:spPr>
          <a:xfrm>
            <a:off x="1571150" y="4640875"/>
            <a:ext cx="776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3"/>
          <p:cNvSpPr txBox="1"/>
          <p:nvPr/>
        </p:nvSpPr>
        <p:spPr>
          <a:xfrm>
            <a:off x="1510454" y="4869486"/>
            <a:ext cx="92787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HTML은 웹 페이지의 기초적인 구조와 내용을 담당하는 마크업 언어이다.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브라우저는 구조와 내용을 읽어 제작자가 원하는 방향대로 정확히 문서를 표현한다.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구조를 가졌다는 특징은 문서 작성 시 협업과 유지 보수에 유리하다.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280771d870_0_337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36" name="Google Shape;736;g1280771d870_0_337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737" name="Google Shape;737;g1280771d870_0_337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8" name="Google Shape;738;g1280771d870_0_33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9" name="Google Shape;739;g1280771d870_0_337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40" name="Google Shape;740;g1280771d870_0_337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1" name="Google Shape;741;g1280771d870_0_337"/>
            <p:cNvCxnSpPr>
              <a:stCxn id="742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42" name="Google Shape;742;g1280771d870_0_337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43" name="Google Shape;743;g1280771d870_0_337"/>
            <p:cNvCxnSpPr>
              <a:endCxn id="744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45" name="Google Shape;745;g1280771d870_0_337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4" name="Google Shape;744;g1280771d870_0_337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46" name="Google Shape;746;g1280771d870_0_337"/>
          <p:cNvSpPr txBox="1"/>
          <p:nvPr/>
        </p:nvSpPr>
        <p:spPr>
          <a:xfrm>
            <a:off x="1453469" y="1479759"/>
            <a:ext cx="4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블록 태그, Block Tag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7" name="Google Shape;747;g1280771d870_0_337"/>
          <p:cNvSpPr txBox="1"/>
          <p:nvPr/>
        </p:nvSpPr>
        <p:spPr>
          <a:xfrm>
            <a:off x="1768423" y="2060848"/>
            <a:ext cx="938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&lt;section&gt;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Html문서에 포함된 독립적인 섹션을 정의할 때 사용합니다.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8" name="Google Shape;748;g1280771d870_0_3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8423" y="2996952"/>
            <a:ext cx="6095998" cy="211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g1280771d870_0_3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3875" y="5367813"/>
            <a:ext cx="5004050" cy="964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280771d870_0_355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55" name="Google Shape;755;g1280771d870_0_355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756" name="Google Shape;756;g1280771d870_0_355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7" name="Google Shape;757;g1280771d870_0_355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8" name="Google Shape;758;g1280771d870_0_355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59" name="Google Shape;759;g1280771d870_0_355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0" name="Google Shape;760;g1280771d870_0_355"/>
            <p:cNvCxnSpPr>
              <a:stCxn id="761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1" name="Google Shape;761;g1280771d870_0_355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62" name="Google Shape;762;g1280771d870_0_355"/>
            <p:cNvCxnSpPr>
              <a:endCxn id="763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4" name="Google Shape;764;g1280771d870_0_355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3" name="Google Shape;763;g1280771d870_0_355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65" name="Google Shape;765;g1280771d870_0_355"/>
          <p:cNvSpPr txBox="1"/>
          <p:nvPr/>
        </p:nvSpPr>
        <p:spPr>
          <a:xfrm>
            <a:off x="1453469" y="1479759"/>
            <a:ext cx="4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블록 태그, Block Tag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6" name="Google Shape;766;g1280771d870_0_355"/>
          <p:cNvSpPr txBox="1"/>
          <p:nvPr/>
        </p:nvSpPr>
        <p:spPr>
          <a:xfrm>
            <a:off x="1768423" y="2060848"/>
            <a:ext cx="938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&lt;ul&gt;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태그는 순서가 없는 Html 리스트를 정의할 때 사용합니다.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&lt;ul&gt;요소에 속하는 각 아이템은 &lt;li&gt;요소를 사용하여 나타내며, 이때 아이템 앞에 추가되는 마커는 검정색의 작은 원이나 사각형 모양으로 표현된다.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7" name="Google Shape;767;g1280771d870_0_3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7541" y="3538176"/>
            <a:ext cx="2448272" cy="2773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g1280771d870_0_3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8467" y="3749933"/>
            <a:ext cx="2246913" cy="2191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280771d870_0_373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74" name="Google Shape;774;g1280771d870_0_373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775" name="Google Shape;775;g1280771d870_0_373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6" name="Google Shape;776;g1280771d870_0_373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7" name="Google Shape;777;g1280771d870_0_373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78" name="Google Shape;778;g1280771d870_0_373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9" name="Google Shape;779;g1280771d870_0_373"/>
            <p:cNvCxnSpPr>
              <a:stCxn id="780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80" name="Google Shape;780;g1280771d870_0_373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81" name="Google Shape;781;g1280771d870_0_373"/>
            <p:cNvCxnSpPr>
              <a:endCxn id="782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83" name="Google Shape;783;g1280771d870_0_373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2" name="Google Shape;782;g1280771d870_0_373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84" name="Google Shape;784;g1280771d870_0_373"/>
          <p:cNvSpPr txBox="1"/>
          <p:nvPr/>
        </p:nvSpPr>
        <p:spPr>
          <a:xfrm>
            <a:off x="1453469" y="1479759"/>
            <a:ext cx="4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블록 태그, Block Tag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5" name="Google Shape;785;g1280771d870_0_373"/>
          <p:cNvSpPr txBox="1"/>
          <p:nvPr/>
        </p:nvSpPr>
        <p:spPr>
          <a:xfrm>
            <a:off x="1768423" y="2060848"/>
            <a:ext cx="9385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&lt;table&gt;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데이터를 포함하는 셀들의 행과 열로 구성된 2차원 테이블을 정의할 때 사용한다.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이러한 테이블은 &lt;table&gt;요소와 자식 요소인 하나 이상의 &lt;tr&gt;,&lt;th&gt;,&lt;td&gt;요소들로 구성된다. &lt;tr&gt;요소는 테이블의 각 행을 정의하고, &lt;th&gt;요소는 각 열의 제목을 정의하고, &lt;td&gt;요소는 하나의 테이블 셀을 정의한다.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6" name="Google Shape;786;g1280771d870_0_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3716" y="3573971"/>
            <a:ext cx="4566328" cy="282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g1280771d870_0_3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6077" y="4274180"/>
            <a:ext cx="231457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280771d870_0_391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3" name="Google Shape;793;g1280771d870_0_391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794" name="Google Shape;794;g1280771d870_0_391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5" name="Google Shape;795;g1280771d870_0_391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6" name="Google Shape;796;g1280771d870_0_391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97" name="Google Shape;797;g1280771d870_0_391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8" name="Google Shape;798;g1280771d870_0_391"/>
            <p:cNvCxnSpPr>
              <a:stCxn id="799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9" name="Google Shape;799;g1280771d870_0_391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00" name="Google Shape;800;g1280771d870_0_391"/>
            <p:cNvCxnSpPr>
              <a:endCxn id="801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02" name="Google Shape;802;g1280771d870_0_391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1" name="Google Shape;801;g1280771d870_0_391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03" name="Google Shape;803;g1280771d870_0_391"/>
          <p:cNvSpPr txBox="1"/>
          <p:nvPr/>
        </p:nvSpPr>
        <p:spPr>
          <a:xfrm>
            <a:off x="1453469" y="1479759"/>
            <a:ext cx="4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블록 태그, Block Tag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4" name="Google Shape;804;g1280771d870_0_391"/>
          <p:cNvSpPr txBox="1"/>
          <p:nvPr/>
        </p:nvSpPr>
        <p:spPr>
          <a:xfrm>
            <a:off x="1768423" y="2060848"/>
            <a:ext cx="938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&lt;footer&gt;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문서나 특정 섹션의 푸터를 정의할 때 사용한다.</a:t>
            </a:r>
            <a:endParaRPr/>
          </a:p>
        </p:txBody>
      </p:sp>
      <p:pic>
        <p:nvPicPr>
          <p:cNvPr id="805" name="Google Shape;805;g1280771d870_0_3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8136" y="2918936"/>
            <a:ext cx="5734050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g1280771d870_0_3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4963" y="5448421"/>
            <a:ext cx="447675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80771d870_0_409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12" name="Google Shape;812;g1280771d870_0_409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813" name="Google Shape;813;g1280771d870_0_409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4" name="Google Shape;814;g1280771d870_0_409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5" name="Google Shape;815;g1280771d870_0_409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16" name="Google Shape;816;g1280771d870_0_409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7" name="Google Shape;817;g1280771d870_0_409"/>
            <p:cNvCxnSpPr>
              <a:stCxn id="818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18" name="Google Shape;818;g1280771d870_0_409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19" name="Google Shape;819;g1280771d870_0_409"/>
            <p:cNvCxnSpPr>
              <a:endCxn id="820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21" name="Google Shape;821;g1280771d870_0_409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0" name="Google Shape;820;g1280771d870_0_409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22" name="Google Shape;822;g1280771d870_0_409"/>
          <p:cNvSpPr txBox="1"/>
          <p:nvPr/>
        </p:nvSpPr>
        <p:spPr>
          <a:xfrm>
            <a:off x="1453469" y="1479759"/>
            <a:ext cx="406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태그 중첩 규칙</a:t>
            </a:r>
            <a:endParaRPr/>
          </a:p>
        </p:txBody>
      </p:sp>
      <p:sp>
        <p:nvSpPr>
          <p:cNvPr id="823" name="Google Shape;823;g1280771d870_0_409"/>
          <p:cNvSpPr txBox="1"/>
          <p:nvPr/>
        </p:nvSpPr>
        <p:spPr>
          <a:xfrm>
            <a:off x="1768423" y="2060848"/>
            <a:ext cx="9385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블록 태그는 자식으로 또 다른 블록 태그 or 인라인 태그를 가질 수 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인라인태그는 자식으로 또 다른 인라인 태그만 올 수 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 예외) 블록 태그 중 &lt;p&gt;태그는 자식으로 인라인태그만 가질 수 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280771d870_3_0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QnA</a:t>
            </a:r>
            <a:endParaRPr b="0" i="0" sz="32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30" name="Google Shape;830;g1280771d870_3_0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831" name="Google Shape;831;g1280771d870_3_0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2" name="Google Shape;832;g1280771d870_3_0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3" name="Google Shape;833;g1280771d870_3_0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34" name="Google Shape;834;g1280771d870_3_0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5" name="Google Shape;835;g1280771d870_3_0"/>
            <p:cNvCxnSpPr>
              <a:stCxn id="836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36" name="Google Shape;836;g1280771d870_3_0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37" name="Google Shape;837;g1280771d870_3_0"/>
            <p:cNvCxnSpPr>
              <a:endCxn id="838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39" name="Google Shape;839;g1280771d870_3_0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8" name="Google Shape;838;g1280771d870_3_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40" name="Google Shape;840;g1280771d870_3_0"/>
          <p:cNvSpPr txBox="1"/>
          <p:nvPr/>
        </p:nvSpPr>
        <p:spPr>
          <a:xfrm>
            <a:off x="1180997" y="1496920"/>
            <a:ext cx="97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&lt;a href="../html_v5/main/my_target.html“ type="video/mp4"&gt;</a:t>
            </a:r>
            <a:r>
              <a:rPr lang="en-US"/>
              <a:t> 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target&lt;/a&gt;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이(가) 표시된 사진&#10;&#10;자동 생성된 설명" id="841" name="Google Shape;841;g1280771d870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389" y="2932060"/>
            <a:ext cx="7579128" cy="2657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280771d870_3_17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QnA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48" name="Google Shape;848;g1280771d870_3_17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849" name="Google Shape;849;g1280771d870_3_17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0" name="Google Shape;850;g1280771d870_3_1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1" name="Google Shape;851;g1280771d870_3_17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52" name="Google Shape;852;g1280771d870_3_17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3" name="Google Shape;853;g1280771d870_3_17"/>
            <p:cNvCxnSpPr>
              <a:stCxn id="854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54" name="Google Shape;854;g1280771d870_3_17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55" name="Google Shape;855;g1280771d870_3_17"/>
            <p:cNvCxnSpPr>
              <a:endCxn id="856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57" name="Google Shape;857;g1280771d870_3_17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6" name="Google Shape;856;g1280771d870_3_17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58" name="Google Shape;858;g1280771d870_3_17"/>
          <p:cNvSpPr txBox="1"/>
          <p:nvPr/>
        </p:nvSpPr>
        <p:spPr>
          <a:xfrm>
            <a:off x="1180997" y="1496920"/>
            <a:ext cx="97803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&lt;a href=“tel:”&gt;</a:t>
            </a:r>
            <a:endParaRPr b="1" sz="20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 형식은 무관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tel:010.1234.1234 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20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tel:01012341234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tel:010-1234-1234 모두 가능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숫자만 통화 어플이나 프로그램으로 넘겨줌.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280771d870_3_33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QnA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65" name="Google Shape;865;g1280771d870_3_33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866" name="Google Shape;866;g1280771d870_3_33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7" name="Google Shape;867;g1280771d870_3_33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8" name="Google Shape;868;g1280771d870_3_33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69" name="Google Shape;869;g1280771d870_3_33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0" name="Google Shape;870;g1280771d870_3_33"/>
            <p:cNvCxnSpPr>
              <a:stCxn id="871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71" name="Google Shape;871;g1280771d870_3_33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72" name="Google Shape;872;g1280771d870_3_33"/>
            <p:cNvCxnSpPr>
              <a:endCxn id="873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74" name="Google Shape;874;g1280771d870_3_33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3" name="Google Shape;873;g1280771d870_3_33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75" name="Google Shape;875;g1280771d870_3_33"/>
          <p:cNvSpPr txBox="1"/>
          <p:nvPr/>
        </p:nvSpPr>
        <p:spPr>
          <a:xfrm>
            <a:off x="1180997" y="1496920"/>
            <a:ext cx="97803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&lt;a href="http://localhost:63342/untitled2/sample.html" ping="http://localhost:63342/untitled2/tracker.html http://somesite.com/tracker.php</a:t>
            </a:r>
            <a:b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http://anothersite.com/tracker.jsp"&gt;샘플&lt;/a&gt;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-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샘플을 클릭하면 sample.html이 열리고 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-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브라우저가 POST 리퀘스트를 url 리스트로 보내준다.</a:t>
            </a:r>
            <a:endParaRPr sz="2000"/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-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url 리스트는 공백으로 구분 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-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이용자들이 어떻게 자기 사이트와 상호작용하는지 추적하는데 도움을 준다.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280771d870_3_49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QnA</a:t>
            </a:r>
            <a:endParaRPr/>
          </a:p>
        </p:txBody>
      </p:sp>
      <p:grpSp>
        <p:nvGrpSpPr>
          <p:cNvPr id="882" name="Google Shape;882;g1280771d870_3_49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883" name="Google Shape;883;g1280771d870_3_49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4" name="Google Shape;884;g1280771d870_3_49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5" name="Google Shape;885;g1280771d870_3_49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86" name="Google Shape;886;g1280771d870_3_49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7" name="Google Shape;887;g1280771d870_3_49"/>
            <p:cNvCxnSpPr>
              <a:stCxn id="888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88" name="Google Shape;888;g1280771d870_3_49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89" name="Google Shape;889;g1280771d870_3_49"/>
            <p:cNvCxnSpPr>
              <a:endCxn id="890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1" name="Google Shape;891;g1280771d870_3_49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0" name="Google Shape;890;g1280771d870_3_49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descr="텍스트이(가) 표시된 사진&#10;&#10;자동 생성된 설명" id="892" name="Google Shape;892;g1280771d870_3_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7069" y="2454883"/>
            <a:ext cx="2884800" cy="128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실내, 스크린샷이(가) 표시된 사진&#10;&#10;자동 생성된 설명" id="893" name="Google Shape;893;g1280771d870_3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246" y="2378803"/>
            <a:ext cx="6031860" cy="1855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g1280771d870_3_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6071" y="4421353"/>
            <a:ext cx="10246351" cy="16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g1280771d870_3_49"/>
          <p:cNvSpPr txBox="1"/>
          <p:nvPr/>
        </p:nvSpPr>
        <p:spPr>
          <a:xfrm>
            <a:off x="1447575" y="1545825"/>
            <a:ext cx="309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request header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280771d870_3_67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QnA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02" name="Google Shape;902;g1280771d870_3_67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903" name="Google Shape;903;g1280771d870_3_67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4" name="Google Shape;904;g1280771d870_3_6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5" name="Google Shape;905;g1280771d870_3_67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6" name="Google Shape;906;g1280771d870_3_67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7" name="Google Shape;907;g1280771d870_3_67"/>
            <p:cNvCxnSpPr>
              <a:stCxn id="908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08" name="Google Shape;908;g1280771d870_3_67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9" name="Google Shape;909;g1280771d870_3_67"/>
            <p:cNvCxnSpPr>
              <a:endCxn id="910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11" name="Google Shape;911;g1280771d870_3_67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0" name="Google Shape;910;g1280771d870_3_67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12" name="Google Shape;912;g1280771d870_3_67"/>
          <p:cNvSpPr txBox="1"/>
          <p:nvPr/>
        </p:nvSpPr>
        <p:spPr>
          <a:xfrm>
            <a:off x="1205879" y="1484784"/>
            <a:ext cx="9780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호환성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익스플로러, 파이어폭스 안드로이드에서는 미지원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파이어폭스 PC용의 경우 설정 변경 필요.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대부분 이용자 분석이 구글 애널리틱스 같은 3rd party provider 에 의해 이루어지고 있기 때문</a:t>
            </a:r>
            <a:endParaRPr sz="2000"/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-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간단한 script만 추가하면 분석이 가능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-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ping 속성을 이용하려면 모든 링크 조정 필요.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g127af89d0c0_0_153"/>
          <p:cNvGrpSpPr/>
          <p:nvPr/>
        </p:nvGrpSpPr>
        <p:grpSpPr>
          <a:xfrm>
            <a:off x="799019" y="275077"/>
            <a:ext cx="10736921" cy="6307846"/>
            <a:chOff x="799019" y="274573"/>
            <a:chExt cx="10736921" cy="6307846"/>
          </a:xfrm>
        </p:grpSpPr>
        <p:sp>
          <p:nvSpPr>
            <p:cNvPr id="228" name="Google Shape;228;g127af89d0c0_0_153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g127af89d0c0_0_153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g127af89d0c0_0_153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1" name="Google Shape;231;g127af89d0c0_0_153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2" name="Google Shape;232;g127af89d0c0_0_153"/>
            <p:cNvCxnSpPr>
              <a:stCxn id="233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3" name="Google Shape;233;g127af89d0c0_0_153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4" name="Google Shape;234;g127af89d0c0_0_153"/>
            <p:cNvCxnSpPr>
              <a:endCxn id="235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6" name="Google Shape;236;g127af89d0c0_0_153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g127af89d0c0_0_153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7" name="Google Shape;237;g127af89d0c0_0_153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HTML 개념</a:t>
            </a:r>
            <a:endParaRPr b="0" i="0" sz="32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g127af89d0c0_0_153"/>
          <p:cNvSpPr txBox="1"/>
          <p:nvPr/>
        </p:nvSpPr>
        <p:spPr>
          <a:xfrm>
            <a:off x="1453470" y="1479759"/>
            <a:ext cx="353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HTML의 등장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g127af89d0c0_0_153"/>
          <p:cNvSpPr txBox="1"/>
          <p:nvPr/>
        </p:nvSpPr>
        <p:spPr>
          <a:xfrm>
            <a:off x="1739054" y="1991436"/>
            <a:ext cx="92787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 환경에서 웹 페이지를 열람해도 동일하게 볼 수 있도록 하나의 표현 언어가 필요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SGML(문서용 마크업 언어)에서 웹에 알맞은 요소 재정리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HTML1.0 출시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적은 사용자, 텍스트 위주의 정보 전달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g127af89d0c0_0_153"/>
          <p:cNvSpPr txBox="1"/>
          <p:nvPr/>
        </p:nvSpPr>
        <p:spPr>
          <a:xfrm>
            <a:off x="1453470" y="4004434"/>
            <a:ext cx="353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W3C와 표준화를 위한 노력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g127af89d0c0_0_153"/>
          <p:cNvSpPr txBox="1"/>
          <p:nvPr/>
        </p:nvSpPr>
        <p:spPr>
          <a:xfrm>
            <a:off x="1739054" y="4439911"/>
            <a:ext cx="92787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 사용자 증가로 다양한 브라우저에서 공통적으로 표현할 표준을 정의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사용자 증가로 더 많은 정보 표현이 필요해서 새로운 태그들이 등장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HTML2, 3 출시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하지만 브라우저마다 태그가 달라서 추가적인 표준화가 필요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280771d870_3_83"/>
          <p:cNvSpPr/>
          <p:nvPr/>
        </p:nvSpPr>
        <p:spPr>
          <a:xfrm>
            <a:off x="1180996" y="440060"/>
            <a:ext cx="8163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QnA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19" name="Google Shape;919;g1280771d870_3_83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920" name="Google Shape;920;g1280771d870_3_83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1" name="Google Shape;921;g1280771d870_3_83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2" name="Google Shape;922;g1280771d870_3_83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23" name="Google Shape;923;g1280771d870_3_83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4" name="Google Shape;924;g1280771d870_3_83"/>
            <p:cNvCxnSpPr>
              <a:stCxn id="925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25" name="Google Shape;925;g1280771d870_3_83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26" name="Google Shape;926;g1280771d870_3_83"/>
            <p:cNvCxnSpPr>
              <a:endCxn id="927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28" name="Google Shape;928;g1280771d870_3_83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7" name="Google Shape;927;g1280771d870_3_83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929" name="Google Shape;929;g1280771d870_3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9601" y="2479445"/>
            <a:ext cx="3439463" cy="3599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930" name="Google Shape;930;g1280771d870_3_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8708" y="2629064"/>
            <a:ext cx="4180564" cy="2317317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g1280771d870_3_83"/>
          <p:cNvSpPr txBox="1"/>
          <p:nvPr/>
        </p:nvSpPr>
        <p:spPr>
          <a:xfrm>
            <a:off x="1454125" y="1395175"/>
            <a:ext cx="718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&lt;form autocomplete=“off”&gt;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280771d870_3_100"/>
          <p:cNvSpPr/>
          <p:nvPr/>
        </p:nvSpPr>
        <p:spPr>
          <a:xfrm>
            <a:off x="1180996" y="440060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QnA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38" name="Google Shape;938;g1280771d870_3_100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939" name="Google Shape;939;g1280771d870_3_100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0" name="Google Shape;940;g1280771d870_3_100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1" name="Google Shape;941;g1280771d870_3_100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42" name="Google Shape;942;g1280771d870_3_100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3" name="Google Shape;943;g1280771d870_3_100"/>
            <p:cNvCxnSpPr>
              <a:stCxn id="944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44" name="Google Shape;944;g1280771d870_3_100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45" name="Google Shape;945;g1280771d870_3_100"/>
            <p:cNvCxnSpPr>
              <a:endCxn id="946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47" name="Google Shape;947;g1280771d870_3_100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6" name="Google Shape;946;g1280771d870_3_10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48" name="Google Shape;948;g1280771d870_3_100"/>
          <p:cNvSpPr txBox="1"/>
          <p:nvPr/>
        </p:nvSpPr>
        <p:spPr>
          <a:xfrm>
            <a:off x="1205879" y="5009677"/>
            <a:ext cx="978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없으면 required 속성에 대해 유효성 검사를 하고 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있으면 하지 않는다.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임시저장 등에 활용가능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이(가) 표시된 사진&#10;&#10;자동 생성된 설명" id="949" name="Google Shape;949;g1280771d870_3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5880" y="2806945"/>
            <a:ext cx="3924128" cy="1959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950" name="Google Shape;950;g1280771d870_3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7573" y="3065451"/>
            <a:ext cx="5668375" cy="1607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g1280771d870_3_100"/>
          <p:cNvSpPr txBox="1"/>
          <p:nvPr/>
        </p:nvSpPr>
        <p:spPr>
          <a:xfrm>
            <a:off x="1460675" y="1565475"/>
            <a:ext cx="622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&lt;form novalidate&gt;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280771d870_3_118"/>
          <p:cNvSpPr/>
          <p:nvPr/>
        </p:nvSpPr>
        <p:spPr>
          <a:xfrm>
            <a:off x="1180995" y="440060"/>
            <a:ext cx="9830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QnA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58" name="Google Shape;958;g1280771d870_3_118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959" name="Google Shape;959;g1280771d870_3_118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0" name="Google Shape;960;g1280771d870_3_118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1" name="Google Shape;961;g1280771d870_3_118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62" name="Google Shape;962;g1280771d870_3_118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3" name="Google Shape;963;g1280771d870_3_118"/>
            <p:cNvCxnSpPr>
              <a:stCxn id="964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64" name="Google Shape;964;g1280771d870_3_118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65" name="Google Shape;965;g1280771d870_3_118"/>
            <p:cNvCxnSpPr>
              <a:endCxn id="966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67" name="Google Shape;967;g1280771d870_3_118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6" name="Google Shape;966;g1280771d870_3_118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68" name="Google Shape;968;g1280771d870_3_118"/>
          <p:cNvSpPr txBox="1"/>
          <p:nvPr/>
        </p:nvSpPr>
        <p:spPr>
          <a:xfrm>
            <a:off x="1180997" y="1496920"/>
            <a:ext cx="9780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&lt;input type=“button”&gt; vs &lt;button&gt;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button type은 별도의 기능이 없으므로 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리스너 필요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button은 submit과 동일하게 작용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나중에 도입된 &lt;button&gt;이 주로 사용됨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280771d870_3_134"/>
          <p:cNvSpPr/>
          <p:nvPr/>
        </p:nvSpPr>
        <p:spPr>
          <a:xfrm>
            <a:off x="1180996" y="440060"/>
            <a:ext cx="997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QnA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75" name="Google Shape;975;g1280771d870_3_134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976" name="Google Shape;976;g1280771d870_3_134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7" name="Google Shape;977;g1280771d870_3_134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8" name="Google Shape;978;g1280771d870_3_134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79" name="Google Shape;979;g1280771d870_3_134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0" name="Google Shape;980;g1280771d870_3_134"/>
            <p:cNvCxnSpPr>
              <a:stCxn id="981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81" name="Google Shape;981;g1280771d870_3_134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82" name="Google Shape;982;g1280771d870_3_134"/>
            <p:cNvCxnSpPr>
              <a:endCxn id="983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84" name="Google Shape;984;g1280771d870_3_134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3" name="Google Shape;983;g1280771d870_3_134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85" name="Google Shape;985;g1280771d870_3_134"/>
          <p:cNvSpPr txBox="1"/>
          <p:nvPr/>
        </p:nvSpPr>
        <p:spPr>
          <a:xfrm>
            <a:off x="1180997" y="1496920"/>
            <a:ext cx="97803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&lt;input type=“image”&gt; vs &lt;img&gt;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그림으로 된 submit 버튼을 만들기 위해 사용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css로 submit 버튼에 background-image 부여해도 동일한 결과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formaction 속성을 부여하면 &lt;form action&gt;보다 선행하여 데이터를 전송할 URL을 지정해줄 수 있다.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&lt;input type=“image” src=“image주소” formaction=“주소”&gt;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formaction이 없으면 submit 과 동일하게 기능한다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280771d870_3_150"/>
          <p:cNvSpPr/>
          <p:nvPr/>
        </p:nvSpPr>
        <p:spPr>
          <a:xfrm>
            <a:off x="1180996" y="440060"/>
            <a:ext cx="997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QnA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92" name="Google Shape;992;g1280771d870_3_150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993" name="Google Shape;993;g1280771d870_3_150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4" name="Google Shape;994;g1280771d870_3_150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5" name="Google Shape;995;g1280771d870_3_150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96" name="Google Shape;996;g1280771d870_3_150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7" name="Google Shape;997;g1280771d870_3_150"/>
            <p:cNvCxnSpPr>
              <a:stCxn id="998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98" name="Google Shape;998;g1280771d870_3_150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99" name="Google Shape;999;g1280771d870_3_150"/>
            <p:cNvCxnSpPr>
              <a:endCxn id="1000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01" name="Google Shape;1001;g1280771d870_3_150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0" name="Google Shape;1000;g1280771d870_3_15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02" name="Google Shape;1002;g1280771d870_3_150"/>
          <p:cNvSpPr txBox="1"/>
          <p:nvPr/>
        </p:nvSpPr>
        <p:spPr>
          <a:xfrm>
            <a:off x="1180997" y="1496920"/>
            <a:ext cx="97803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&lt;input type=“image”&gt; vs &lt;img&gt;</a:t>
            </a:r>
            <a:endParaRPr sz="20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&lt;img src="../common/images/cat.jfif"&gt; 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&lt;a href="my_target.jsp"&gt;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&lt;input type="image" src="../common/images/cat.jfif"&gt; &lt;button&gt;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&lt;img src="../common/images/cat.jfif"&gt;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&lt;/button&gt;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&lt;button&gt;button&lt;/button&gt; 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&lt;input type="button" value="&lt;input type=button&gt;"&gt;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&lt;input type="submit" value="submit"&gt;&lt;br&gt;&lt;br&gt;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280771d870_3_166"/>
          <p:cNvSpPr/>
          <p:nvPr/>
        </p:nvSpPr>
        <p:spPr>
          <a:xfrm>
            <a:off x="1180996" y="440060"/>
            <a:ext cx="997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QnA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09" name="Google Shape;1009;g1280771d870_3_166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1010" name="Google Shape;1010;g1280771d870_3_166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1" name="Google Shape;1011;g1280771d870_3_166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2" name="Google Shape;1012;g1280771d870_3_166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13" name="Google Shape;1013;g1280771d870_3_166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4" name="Google Shape;1014;g1280771d870_3_166"/>
            <p:cNvCxnSpPr>
              <a:stCxn id="1015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15" name="Google Shape;1015;g1280771d870_3_166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16" name="Google Shape;1016;g1280771d870_3_166"/>
            <p:cNvCxnSpPr>
              <a:endCxn id="1017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18" name="Google Shape;1018;g1280771d870_3_166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7" name="Google Shape;1017;g1280771d870_3_166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descr="텍스트, 고양이, 집고양이, 포유류이(가) 표시된 사진&#10;&#10;자동 생성된 설명" id="1019" name="Google Shape;1019;g1280771d870_3_1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750" y="1945400"/>
            <a:ext cx="6726000" cy="44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g1280771d870_3_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187" y="2330687"/>
            <a:ext cx="2389540" cy="100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g1280771d870_3_1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5448" y="3757823"/>
            <a:ext cx="2568810" cy="11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g1280771d870_3_166"/>
          <p:cNvSpPr txBox="1"/>
          <p:nvPr/>
        </p:nvSpPr>
        <p:spPr>
          <a:xfrm>
            <a:off x="7907574" y="5187724"/>
            <a:ext cx="402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기능이 없음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javascript 코드작성해야</a:t>
            </a:r>
            <a:endParaRPr/>
          </a:p>
        </p:txBody>
      </p:sp>
      <p:sp>
        <p:nvSpPr>
          <p:cNvPr id="1023" name="Google Shape;1023;g1280771d870_3_166"/>
          <p:cNvSpPr txBox="1"/>
          <p:nvPr/>
        </p:nvSpPr>
        <p:spPr>
          <a:xfrm>
            <a:off x="1015275" y="1257625"/>
            <a:ext cx="7663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&lt;input type=“image”&gt; vs &lt;img&gt;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280771d870_3_185"/>
          <p:cNvSpPr/>
          <p:nvPr/>
        </p:nvSpPr>
        <p:spPr>
          <a:xfrm>
            <a:off x="1180996" y="440060"/>
            <a:ext cx="997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QnA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30" name="Google Shape;1030;g1280771d870_3_185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1031" name="Google Shape;1031;g1280771d870_3_185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2" name="Google Shape;1032;g1280771d870_3_185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3" name="Google Shape;1033;g1280771d870_3_185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34" name="Google Shape;1034;g1280771d870_3_185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5" name="Google Shape;1035;g1280771d870_3_185"/>
            <p:cNvCxnSpPr>
              <a:stCxn id="1036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36" name="Google Shape;1036;g1280771d870_3_185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37" name="Google Shape;1037;g1280771d870_3_185"/>
            <p:cNvCxnSpPr>
              <a:endCxn id="1038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39" name="Google Shape;1039;g1280771d870_3_185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8" name="Google Shape;1038;g1280771d870_3_185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descr="고양이, 앉아있는, 실내, 포유류이(가) 표시된 사진&#10;&#10;자동 생성된 설명" id="1040" name="Google Shape;1040;g1280771d870_3_18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4370" y="2733012"/>
            <a:ext cx="9372000" cy="36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g1280771d870_3_185"/>
          <p:cNvSpPr txBox="1"/>
          <p:nvPr/>
        </p:nvSpPr>
        <p:spPr>
          <a:xfrm>
            <a:off x="1611325" y="1526175"/>
            <a:ext cx="5940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css 를 적용해도 결과는 같다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280771d870_3_201"/>
          <p:cNvSpPr/>
          <p:nvPr/>
        </p:nvSpPr>
        <p:spPr>
          <a:xfrm>
            <a:off x="1180996" y="440060"/>
            <a:ext cx="997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8" name="Google Shape;1048;g1280771d870_3_201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1049" name="Google Shape;1049;g1280771d870_3_201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0" name="Google Shape;1050;g1280771d870_3_201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1" name="Google Shape;1051;g1280771d870_3_201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52" name="Google Shape;1052;g1280771d870_3_201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3" name="Google Shape;1053;g1280771d870_3_201"/>
            <p:cNvCxnSpPr>
              <a:stCxn id="1054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4" name="Google Shape;1054;g1280771d870_3_201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55" name="Google Shape;1055;g1280771d870_3_201"/>
            <p:cNvCxnSpPr>
              <a:endCxn id="1056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7" name="Google Shape;1057;g1280771d870_3_201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6" name="Google Shape;1056;g1280771d870_3_201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58" name="Google Shape;1058;g1280771d870_3_201"/>
          <p:cNvSpPr txBox="1"/>
          <p:nvPr>
            <p:ph idx="1" type="body"/>
          </p:nvPr>
        </p:nvSpPr>
        <p:spPr>
          <a:xfrm>
            <a:off x="1025477" y="1556792"/>
            <a:ext cx="10556700" cy="45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B0F0"/>
                </a:solidFill>
              </a:rPr>
              <a:t>Global 속성</a:t>
            </a:r>
            <a:endParaRPr sz="2000">
              <a:solidFill>
                <a:srgbClr val="00B0F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0F0"/>
              </a:solidFill>
            </a:endParaRPr>
          </a:p>
          <a:p>
            <a:pPr indent="-32893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모든 태그에서 사용할 수 있는 속성.</a:t>
            </a:r>
            <a:endParaRPr sz="2000"/>
          </a:p>
          <a:p>
            <a:pPr indent="0" lvl="0" marL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/>
              <a:t>단, 요소에 따라 효과가 없을 수도 있다.</a:t>
            </a:r>
            <a:endParaRPr sz="2000"/>
          </a:p>
          <a:p>
            <a:pPr indent="-20193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000"/>
          </a:p>
          <a:p>
            <a:pPr indent="-32893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accesskey : 단축키 설정. 포커스 또는 실행</a:t>
            </a:r>
            <a:endParaRPr sz="2000"/>
          </a:p>
          <a:p>
            <a:pPr indent="0" lvl="0" marL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/>
              <a:t>&lt;a accesskey=“A”&gt;Apple&lt;/a&gt;</a:t>
            </a:r>
            <a:endParaRPr sz="2000"/>
          </a:p>
          <a:p>
            <a:pPr indent="0" lvl="0" marL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/>
              <a:t>&lt;a accesskey=“G”&gt;Google&lt;/a&gt;</a:t>
            </a:r>
            <a:endParaRPr sz="2000"/>
          </a:p>
          <a:p>
            <a:pPr indent="0" lvl="0" marL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/>
              <a:t>브라우저마다 지원방법이 다르고(chrome의 경우 alt(+shift)+key)</a:t>
            </a:r>
            <a:endParaRPr sz="2000"/>
          </a:p>
          <a:p>
            <a:pPr indent="0" lvl="0" marL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/>
              <a:t>OS마다 다르고(mac에서는 ctrl+opt+key)</a:t>
            </a:r>
            <a:endParaRPr sz="2000"/>
          </a:p>
          <a:p>
            <a:pPr indent="0" lvl="0" marL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/>
              <a:t>비효율적이거나</a:t>
            </a:r>
            <a:endParaRPr sz="2000"/>
          </a:p>
          <a:p>
            <a:pPr indent="0" lvl="0" marL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/>
              <a:t>지원하지 않는 경우도 있어 잘 사용되지는 않는다.</a:t>
            </a:r>
            <a:endParaRPr sz="2000"/>
          </a:p>
          <a:p>
            <a:pPr indent="-201930" lvl="0" marL="3429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280771d870_3_217"/>
          <p:cNvSpPr/>
          <p:nvPr/>
        </p:nvSpPr>
        <p:spPr>
          <a:xfrm>
            <a:off x="1180996" y="440060"/>
            <a:ext cx="997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65" name="Google Shape;1065;g1280771d870_3_217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1066" name="Google Shape;1066;g1280771d870_3_217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7" name="Google Shape;1067;g1280771d870_3_21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8" name="Google Shape;1068;g1280771d870_3_217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69" name="Google Shape;1069;g1280771d870_3_217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0" name="Google Shape;1070;g1280771d870_3_217"/>
            <p:cNvCxnSpPr>
              <a:stCxn id="1071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1" name="Google Shape;1071;g1280771d870_3_217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72" name="Google Shape;1072;g1280771d870_3_217"/>
            <p:cNvCxnSpPr>
              <a:endCxn id="1073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4" name="Google Shape;1074;g1280771d870_3_217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3" name="Google Shape;1073;g1280771d870_3_217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75" name="Google Shape;1075;g1280771d870_3_2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100" y="1816672"/>
            <a:ext cx="10172700" cy="15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g1280771d870_3_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100" y="3621625"/>
            <a:ext cx="10545526" cy="12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280771d870_3_234"/>
          <p:cNvSpPr/>
          <p:nvPr/>
        </p:nvSpPr>
        <p:spPr>
          <a:xfrm>
            <a:off x="1180996" y="440060"/>
            <a:ext cx="997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83" name="Google Shape;1083;g1280771d870_3_234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1084" name="Google Shape;1084;g1280771d870_3_234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5" name="Google Shape;1085;g1280771d870_3_234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6" name="Google Shape;1086;g1280771d870_3_234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87" name="Google Shape;1087;g1280771d870_3_234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8" name="Google Shape;1088;g1280771d870_3_234"/>
            <p:cNvCxnSpPr>
              <a:stCxn id="1089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89" name="Google Shape;1089;g1280771d870_3_234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90" name="Google Shape;1090;g1280771d870_3_234"/>
            <p:cNvCxnSpPr>
              <a:endCxn id="1091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92" name="Google Shape;1092;g1280771d870_3_234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1" name="Google Shape;1091;g1280771d870_3_234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93" name="Google Shape;1093;g1280771d870_3_234"/>
          <p:cNvSpPr txBox="1"/>
          <p:nvPr>
            <p:ph idx="1" type="body"/>
          </p:nvPr>
        </p:nvSpPr>
        <p:spPr>
          <a:xfrm>
            <a:off x="1012752" y="1451097"/>
            <a:ext cx="10556700" cy="18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r>
              <a:rPr lang="en-US" sz="2000">
                <a:solidFill>
                  <a:srgbClr val="00B0F0"/>
                </a:solidFill>
              </a:rPr>
              <a:t>autofocus</a:t>
            </a:r>
            <a:endParaRPr sz="2000">
              <a:solidFill>
                <a:srgbClr val="00B0F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rgbClr val="00B0F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000"/>
              <a:t>페이지 로드시 바로 입력 가능하도록 선택됨 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000"/>
              <a:t>input이나 button 등에 활용가능.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000"/>
              <a:t>&lt;input type=“text” name=“name” autofocus&gt;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000"/>
          </a:p>
        </p:txBody>
      </p:sp>
      <p:pic>
        <p:nvPicPr>
          <p:cNvPr descr="텍스트이(가) 표시된 사진&#10;&#10;자동 생성된 설명" id="1094" name="Google Shape;1094;g1280771d870_3_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0746" y="3651809"/>
            <a:ext cx="7066152" cy="2625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g126dd402179_0_18"/>
          <p:cNvGrpSpPr/>
          <p:nvPr/>
        </p:nvGrpSpPr>
        <p:grpSpPr>
          <a:xfrm>
            <a:off x="799019" y="275077"/>
            <a:ext cx="10736921" cy="6307846"/>
            <a:chOff x="799019" y="274573"/>
            <a:chExt cx="10736921" cy="6307846"/>
          </a:xfrm>
        </p:grpSpPr>
        <p:sp>
          <p:nvSpPr>
            <p:cNvPr id="247" name="Google Shape;247;g126dd402179_0_18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g126dd402179_0_18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g126dd402179_0_18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50" name="Google Shape;250;g126dd402179_0_18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" name="Google Shape;251;g126dd402179_0_18"/>
            <p:cNvCxnSpPr>
              <a:stCxn id="252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2" name="Google Shape;252;g126dd402179_0_18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53" name="Google Shape;253;g126dd402179_0_18"/>
            <p:cNvCxnSpPr>
              <a:endCxn id="254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5" name="Google Shape;255;g126dd402179_0_18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4" name="Google Shape;254;g126dd402179_0_18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6" name="Google Shape;256;g126dd402179_0_18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HTML 개념</a:t>
            </a:r>
            <a:endParaRPr b="0" i="0" sz="32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g126dd402179_0_18"/>
          <p:cNvSpPr txBox="1"/>
          <p:nvPr/>
        </p:nvSpPr>
        <p:spPr>
          <a:xfrm>
            <a:off x="1453470" y="1479759"/>
            <a:ext cx="353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HTML의 안정기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g126dd402179_0_18"/>
          <p:cNvSpPr txBox="1"/>
          <p:nvPr/>
        </p:nvSpPr>
        <p:spPr>
          <a:xfrm>
            <a:off x="1739054" y="1991436"/>
            <a:ext cx="9278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HTML4.0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CSS를 도입해 디자인 요소는 CSS가 담당하고 HTML은 구조만을 명시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g126dd402179_0_18"/>
          <p:cNvSpPr txBox="1"/>
          <p:nvPr/>
        </p:nvSpPr>
        <p:spPr>
          <a:xfrm>
            <a:off x="1739054" y="3601711"/>
            <a:ext cx="92787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W3C은 HTML을 대체할 XHTML을 제작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하위호환성 지원 문제와 엄격한 문법으로 HTML 대체에 실패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Web Hypertext Application Technology Working Group(WHATWG)는 HTML을 더 발전 시킴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HTML5이 등장하고 W3C도 결국 HTML5를 표준으로 인정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g126dd402179_0_18"/>
          <p:cNvSpPr txBox="1"/>
          <p:nvPr/>
        </p:nvSpPr>
        <p:spPr>
          <a:xfrm>
            <a:off x="1453470" y="3090034"/>
            <a:ext cx="353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HTML5.0의 등장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280771d870_3_251"/>
          <p:cNvSpPr/>
          <p:nvPr/>
        </p:nvSpPr>
        <p:spPr>
          <a:xfrm>
            <a:off x="1180996" y="440060"/>
            <a:ext cx="997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01" name="Google Shape;1101;g1280771d870_3_251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1102" name="Google Shape;1102;g1280771d870_3_251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3" name="Google Shape;1103;g1280771d870_3_251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4" name="Google Shape;1104;g1280771d870_3_251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05" name="Google Shape;1105;g1280771d870_3_251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6" name="Google Shape;1106;g1280771d870_3_251"/>
            <p:cNvCxnSpPr>
              <a:stCxn id="1107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07" name="Google Shape;1107;g1280771d870_3_251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08" name="Google Shape;1108;g1280771d870_3_251"/>
            <p:cNvCxnSpPr>
              <a:endCxn id="1109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10" name="Google Shape;1110;g1280771d870_3_251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9" name="Google Shape;1109;g1280771d870_3_251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11" name="Google Shape;1111;g1280771d870_3_251"/>
          <p:cNvSpPr txBox="1"/>
          <p:nvPr>
            <p:ph idx="1" type="body"/>
          </p:nvPr>
        </p:nvSpPr>
        <p:spPr>
          <a:xfrm>
            <a:off x="1295467" y="1556792"/>
            <a:ext cx="93132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71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contenteditable : 내용을 편집할 수 있음.</a:t>
            </a:r>
            <a:endParaRPr sz="2000"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/>
              <a:t>&lt;p&gt; &lt;label&gt; 등 텍스트 요소에 사용</a:t>
            </a:r>
            <a:endParaRPr sz="2000"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/>
              <a:t>&lt;p contenteditable="true"&gt;lorem....&lt;/p&gt; </a:t>
            </a:r>
            <a:endParaRPr sz="2000"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/>
              <a:t>&lt;p&gt;lorem....&lt;/p&gt;</a:t>
            </a:r>
            <a:endParaRPr sz="2000"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/>
              <a:t>저장은 안됨.</a:t>
            </a:r>
            <a:endParaRPr sz="2000"/>
          </a:p>
        </p:txBody>
      </p:sp>
      <p:pic>
        <p:nvPicPr>
          <p:cNvPr id="1112" name="Google Shape;1112;g1280771d870_3_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3880" y="3103984"/>
            <a:ext cx="4309864" cy="1629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280771d870_3_268"/>
          <p:cNvSpPr/>
          <p:nvPr/>
        </p:nvSpPr>
        <p:spPr>
          <a:xfrm>
            <a:off x="1180996" y="440060"/>
            <a:ext cx="997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19" name="Google Shape;1119;g1280771d870_3_268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1120" name="Google Shape;1120;g1280771d870_3_268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1" name="Google Shape;1121;g1280771d870_3_268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2" name="Google Shape;1122;g1280771d870_3_268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23" name="Google Shape;1123;g1280771d870_3_268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4" name="Google Shape;1124;g1280771d870_3_268"/>
            <p:cNvCxnSpPr>
              <a:stCxn id="1125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25" name="Google Shape;1125;g1280771d870_3_268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26" name="Google Shape;1126;g1280771d870_3_268"/>
            <p:cNvCxnSpPr>
              <a:endCxn id="1127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28" name="Google Shape;1128;g1280771d870_3_268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7" name="Google Shape;1127;g1280771d870_3_268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29" name="Google Shape;1129;g1280771d870_3_268"/>
          <p:cNvSpPr txBox="1"/>
          <p:nvPr>
            <p:ph idx="1" type="body"/>
          </p:nvPr>
        </p:nvSpPr>
        <p:spPr>
          <a:xfrm>
            <a:off x="1295467" y="1556792"/>
            <a:ext cx="9313200" cy="2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r>
              <a:rPr lang="en-US" sz="2000">
                <a:solidFill>
                  <a:srgbClr val="00B0F0"/>
                </a:solidFill>
              </a:rPr>
              <a:t>dir : </a:t>
            </a:r>
            <a:r>
              <a:rPr lang="en-US" sz="2000"/>
              <a:t>텍스트의 방향을 결정(좌횡서/우횡서/UA가 결정)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&lt;p dir="ltr"&gt;동해물과 백두산이 마르고 닳도록&lt;/p&gt; 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&lt;p dir="rtl"&gt;하느님이 보우하사 우리나라 만세&lt;/p&gt; 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&lt;p dir="auto"&gt;무궁화 삼천리 화려강산&lt;/p&gt;</a:t>
            </a:r>
            <a:endParaRPr sz="2000"/>
          </a:p>
        </p:txBody>
      </p:sp>
      <p:pic>
        <p:nvPicPr>
          <p:cNvPr id="1130" name="Google Shape;1130;g1280771d870_3_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8216" y="4025868"/>
            <a:ext cx="6862713" cy="754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1280771d870_3_285"/>
          <p:cNvSpPr/>
          <p:nvPr/>
        </p:nvSpPr>
        <p:spPr>
          <a:xfrm>
            <a:off x="1180996" y="440060"/>
            <a:ext cx="997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37" name="Google Shape;1137;g1280771d870_3_285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1138" name="Google Shape;1138;g1280771d870_3_285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9" name="Google Shape;1139;g1280771d870_3_285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0" name="Google Shape;1140;g1280771d870_3_285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41" name="Google Shape;1141;g1280771d870_3_285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2" name="Google Shape;1142;g1280771d870_3_285"/>
            <p:cNvCxnSpPr>
              <a:stCxn id="1143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43" name="Google Shape;1143;g1280771d870_3_285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44" name="Google Shape;1144;g1280771d870_3_285"/>
            <p:cNvCxnSpPr>
              <a:endCxn id="1145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46" name="Google Shape;1146;g1280771d870_3_285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5" name="Google Shape;1145;g1280771d870_3_285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47" name="Google Shape;1147;g1280771d870_3_285"/>
          <p:cNvSpPr txBox="1"/>
          <p:nvPr>
            <p:ph idx="1" type="body"/>
          </p:nvPr>
        </p:nvSpPr>
        <p:spPr>
          <a:xfrm>
            <a:off x="1295467" y="1556792"/>
            <a:ext cx="9313200" cy="24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00B0F0"/>
                </a:solidFill>
              </a:rPr>
              <a:t>draggable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000"/>
              <a:t>&lt;img draggable=“true”&gt;</a:t>
            </a:r>
            <a:endParaRPr sz="2000"/>
          </a:p>
        </p:txBody>
      </p:sp>
      <p:pic>
        <p:nvPicPr>
          <p:cNvPr descr="고양이, 앉아있는, 보는, 집고양이이(가) 표시된 사진&#10;&#10;자동 생성된 설명" id="1148" name="Google Shape;1148;g1280771d870_3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4603" y="2809691"/>
            <a:ext cx="5684520" cy="3212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1280771d870_3_302"/>
          <p:cNvSpPr/>
          <p:nvPr/>
        </p:nvSpPr>
        <p:spPr>
          <a:xfrm>
            <a:off x="1180996" y="440060"/>
            <a:ext cx="997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55" name="Google Shape;1155;g1280771d870_3_302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1156" name="Google Shape;1156;g1280771d870_3_302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7" name="Google Shape;1157;g1280771d870_3_302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8" name="Google Shape;1158;g1280771d870_3_302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59" name="Google Shape;1159;g1280771d870_3_302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0" name="Google Shape;1160;g1280771d870_3_302"/>
            <p:cNvCxnSpPr>
              <a:stCxn id="1161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61" name="Google Shape;1161;g1280771d870_3_302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62" name="Google Shape;1162;g1280771d870_3_302"/>
            <p:cNvCxnSpPr>
              <a:endCxn id="1163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64" name="Google Shape;1164;g1280771d870_3_302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3" name="Google Shape;1163;g1280771d870_3_302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65" name="Google Shape;1165;g1280771d870_3_302"/>
          <p:cNvSpPr txBox="1"/>
          <p:nvPr/>
        </p:nvSpPr>
        <p:spPr>
          <a:xfrm>
            <a:off x="1117600" y="1717737"/>
            <a:ext cx="6610500" cy="4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title</a:t>
            </a:r>
            <a:endParaRPr sz="20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활용방안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&lt;iframe&gt;, &lt;input&gt;, </a:t>
            </a:r>
            <a:endParaRPr sz="2000"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table 요소 컨트롤(&lt;tr&gt; 등) 에 라벨 추가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라인피드가 반영된다.</a:t>
            </a:r>
            <a:endParaRPr sz="2000"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&lt;img title=“first</a:t>
            </a:r>
            <a:endParaRPr sz="2000"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second</a:t>
            </a:r>
            <a:endParaRPr sz="2000"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third line“&gt;</a:t>
            </a:r>
            <a:endParaRPr sz="2000"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고양이, 포유류, 집고양이이(가) 표시된 사진&#10;&#10;자동 생성된 설명" id="1166" name="Google Shape;1166;g1280771d870_3_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1207" y="2717886"/>
            <a:ext cx="2833487" cy="3338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280771d870_3_319"/>
          <p:cNvSpPr/>
          <p:nvPr/>
        </p:nvSpPr>
        <p:spPr>
          <a:xfrm>
            <a:off x="1180996" y="440060"/>
            <a:ext cx="997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73" name="Google Shape;1173;g1280771d870_3_319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1174" name="Google Shape;1174;g1280771d870_3_319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5" name="Google Shape;1175;g1280771d870_3_319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6" name="Google Shape;1176;g1280771d870_3_319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77" name="Google Shape;1177;g1280771d870_3_319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8" name="Google Shape;1178;g1280771d870_3_319"/>
            <p:cNvCxnSpPr>
              <a:stCxn id="1179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79" name="Google Shape;1179;g1280771d870_3_319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80" name="Google Shape;1180;g1280771d870_3_319"/>
            <p:cNvCxnSpPr>
              <a:endCxn id="1181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2" name="Google Shape;1182;g1280771d870_3_319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1" name="Google Shape;1181;g1280771d870_3_319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83" name="Google Shape;1183;g1280771d870_3_319"/>
          <p:cNvSpPr txBox="1"/>
          <p:nvPr/>
        </p:nvSpPr>
        <p:spPr>
          <a:xfrm>
            <a:off x="1117600" y="1717737"/>
            <a:ext cx="6610500" cy="4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부모로부터 상속가능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parent </a:t>
            </a:r>
            <a:endParaRPr sz="2000"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&lt;div class="block" </a:t>
            </a:r>
            <a:endParaRPr sz="2000"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title="I'm your father"&gt; </a:t>
            </a:r>
            <a:endParaRPr sz="2000"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&lt;div&gt; son &lt;/div&gt; </a:t>
            </a:r>
            <a:endParaRPr sz="2000"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&lt;div title=""&gt; daughter &lt;/div&gt; </a:t>
            </a:r>
            <a:endParaRPr sz="2000"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&lt;/div&gt;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4" name="Google Shape;1184;g1280771d870_3_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4395" y="1583868"/>
            <a:ext cx="4102919" cy="2179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280771d870_3_336"/>
          <p:cNvSpPr/>
          <p:nvPr/>
        </p:nvSpPr>
        <p:spPr>
          <a:xfrm>
            <a:off x="1180996" y="440060"/>
            <a:ext cx="997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/>
          </a:p>
        </p:txBody>
      </p:sp>
      <p:grpSp>
        <p:nvGrpSpPr>
          <p:cNvPr id="1191" name="Google Shape;1191;g1280771d870_3_336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1192" name="Google Shape;1192;g1280771d870_3_336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3" name="Google Shape;1193;g1280771d870_3_336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4" name="Google Shape;1194;g1280771d870_3_336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95" name="Google Shape;1195;g1280771d870_3_336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6" name="Google Shape;1196;g1280771d870_3_336"/>
            <p:cNvCxnSpPr>
              <a:stCxn id="1197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7" name="Google Shape;1197;g1280771d870_3_336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98" name="Google Shape;1198;g1280771d870_3_336"/>
            <p:cNvCxnSpPr>
              <a:endCxn id="1199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00" name="Google Shape;1200;g1280771d870_3_336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9" name="Google Shape;1199;g1280771d870_3_336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01" name="Google Shape;1201;g1280771d870_3_336"/>
          <p:cNvSpPr txBox="1"/>
          <p:nvPr/>
        </p:nvSpPr>
        <p:spPr>
          <a:xfrm>
            <a:off x="1117599" y="1717737"/>
            <a:ext cx="9972900" cy="43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접근성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브라우저마다 지원방법이 다르고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보조기술이 분석할 때 문제가 발생할 수 있다.</a:t>
            </a:r>
            <a:endParaRPr sz="20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83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대안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aria-label 또는 aria-labelledby 를 이용해 보조기기가 접근가능한 이름을 제공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280771d870_3_352"/>
          <p:cNvSpPr/>
          <p:nvPr/>
        </p:nvSpPr>
        <p:spPr>
          <a:xfrm>
            <a:off x="1180996" y="440060"/>
            <a:ext cx="997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08" name="Google Shape;1208;g1280771d870_3_352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1209" name="Google Shape;1209;g1280771d870_3_352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0" name="Google Shape;1210;g1280771d870_3_352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1" name="Google Shape;1211;g1280771d870_3_352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12" name="Google Shape;1212;g1280771d870_3_352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3" name="Google Shape;1213;g1280771d870_3_352"/>
            <p:cNvCxnSpPr>
              <a:stCxn id="1214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4" name="Google Shape;1214;g1280771d870_3_352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15" name="Google Shape;1215;g1280771d870_3_352"/>
            <p:cNvCxnSpPr>
              <a:endCxn id="1216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7" name="Google Shape;1217;g1280771d870_3_352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6" name="Google Shape;1216;g1280771d870_3_352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18" name="Google Shape;1218;g1280771d870_3_352"/>
          <p:cNvSpPr txBox="1"/>
          <p:nvPr/>
        </p:nvSpPr>
        <p:spPr>
          <a:xfrm>
            <a:off x="1117599" y="1717737"/>
            <a:ext cx="9972900" cy="43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lang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수정불가능한 요소의 경우 어떤 언어로 쓰였는지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수정가능한 경우 어떤 언어로 써야하는지 설정.</a:t>
            </a:r>
            <a:endParaRPr sz="2000"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 리더가 인식하고 음성변환할 수 있도록 함.</a:t>
            </a:r>
            <a:endParaRPr sz="2000"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디폴트는 unknown (lang=“”) 이므로 반드시 지정해야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&lt;html lang=“ko”&gt; 로 사용하는 경우가 많음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1280771d870_3_368"/>
          <p:cNvSpPr/>
          <p:nvPr/>
        </p:nvSpPr>
        <p:spPr>
          <a:xfrm>
            <a:off x="1180996" y="440060"/>
            <a:ext cx="997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25" name="Google Shape;1225;g1280771d870_3_368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1226" name="Google Shape;1226;g1280771d870_3_368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27" name="Google Shape;1227;g1280771d870_3_368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28" name="Google Shape;1228;g1280771d870_3_368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29" name="Google Shape;1229;g1280771d870_3_368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0" name="Google Shape;1230;g1280771d870_3_368"/>
            <p:cNvCxnSpPr>
              <a:stCxn id="1231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31" name="Google Shape;1231;g1280771d870_3_368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32" name="Google Shape;1232;g1280771d870_3_368"/>
            <p:cNvCxnSpPr>
              <a:endCxn id="1233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34" name="Google Shape;1234;g1280771d870_3_368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3" name="Google Shape;1233;g1280771d870_3_368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35" name="Google Shape;1235;g1280771d870_3_368"/>
          <p:cNvSpPr txBox="1"/>
          <p:nvPr/>
        </p:nvSpPr>
        <p:spPr>
          <a:xfrm>
            <a:off x="1117599" y="1717737"/>
            <a:ext cx="9972900" cy="43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tabindex</a:t>
            </a:r>
            <a:endParaRPr sz="20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요소가 포커스 가능함을 나타내고, </a:t>
            </a:r>
            <a:endParaRPr sz="2000"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Tab 키로 탐색시 어느 순서에 위치할 지 지정. </a:t>
            </a:r>
            <a:endParaRPr sz="2000"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-1, 음의 정수 : 키보드 탐색으로 접근할 수 없지만 js, 마우스로 포커스 가능. 비대화형 콘텐츠의 기본값.</a:t>
            </a:r>
            <a:endParaRPr sz="2000"/>
          </a:p>
          <a:p>
            <a:pPr indent="-3556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대화형 콘텐츠(button, input)는 0이 기본값.</a:t>
            </a:r>
            <a:endParaRPr sz="2000"/>
          </a:p>
          <a:p>
            <a:pPr indent="-3556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작은 숫자부터 선택됨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단, 0보다 큰 값은 접근성 차원에서 피해야</a:t>
            </a:r>
            <a:endParaRPr sz="2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1280771d870_4_0"/>
          <p:cNvSpPr/>
          <p:nvPr/>
        </p:nvSpPr>
        <p:spPr>
          <a:xfrm>
            <a:off x="1180996" y="440060"/>
            <a:ext cx="997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42" name="Google Shape;1242;g1280771d870_4_0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1243" name="Google Shape;1243;g1280771d870_4_0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4" name="Google Shape;1244;g1280771d870_4_0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5" name="Google Shape;1245;g1280771d870_4_0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46" name="Google Shape;1246;g1280771d870_4_0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7" name="Google Shape;1247;g1280771d870_4_0"/>
            <p:cNvCxnSpPr>
              <a:stCxn id="1248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48" name="Google Shape;1248;g1280771d870_4_0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49" name="Google Shape;1249;g1280771d870_4_0"/>
            <p:cNvCxnSpPr>
              <a:endCxn id="1250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1" name="Google Shape;1251;g1280771d870_4_0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0" name="Google Shape;1250;g1280771d870_4_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252" name="Google Shape;1252;g1280771d870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205" y="1620950"/>
            <a:ext cx="3252301" cy="445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1280771d870_3_384"/>
          <p:cNvSpPr/>
          <p:nvPr/>
        </p:nvSpPr>
        <p:spPr>
          <a:xfrm>
            <a:off x="1180996" y="440060"/>
            <a:ext cx="997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59" name="Google Shape;1259;g1280771d870_3_384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1260" name="Google Shape;1260;g1280771d870_3_384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1" name="Google Shape;1261;g1280771d870_3_384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2" name="Google Shape;1262;g1280771d870_3_384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63" name="Google Shape;1263;g1280771d870_3_384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4" name="Google Shape;1264;g1280771d870_3_384"/>
            <p:cNvCxnSpPr>
              <a:stCxn id="1265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65" name="Google Shape;1265;g1280771d870_3_384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66" name="Google Shape;1266;g1280771d870_3_384"/>
            <p:cNvCxnSpPr>
              <a:endCxn id="1267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68" name="Google Shape;1268;g1280771d870_3_384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7" name="Google Shape;1267;g1280771d870_3_384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69" name="Google Shape;1269;g1280771d870_3_384"/>
          <p:cNvSpPr txBox="1"/>
          <p:nvPr/>
        </p:nvSpPr>
        <p:spPr>
          <a:xfrm>
            <a:off x="1117599" y="1717737"/>
            <a:ext cx="9874800" cy="23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spellcheck</a:t>
            </a:r>
            <a:endParaRPr sz="20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8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브라우저에서 제공하는 맞춤법 검사 사용 여부 설정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true / false</a:t>
            </a:r>
            <a:endParaRPr sz="20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&lt;input&gt; 등 사용자 입력에 적용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or contenteditable=“true”</a:t>
            </a:r>
            <a:endParaRPr sz="2000"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70" name="Google Shape;1270;g1280771d870_3_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3216" y="4247147"/>
            <a:ext cx="8879985" cy="1929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g127af89d0c0_0_168"/>
          <p:cNvGrpSpPr/>
          <p:nvPr/>
        </p:nvGrpSpPr>
        <p:grpSpPr>
          <a:xfrm>
            <a:off x="799019" y="275077"/>
            <a:ext cx="10736921" cy="6307846"/>
            <a:chOff x="799019" y="274573"/>
            <a:chExt cx="10736921" cy="6307846"/>
          </a:xfrm>
        </p:grpSpPr>
        <p:sp>
          <p:nvSpPr>
            <p:cNvPr id="266" name="Google Shape;266;g127af89d0c0_0_168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" name="Google Shape;267;g127af89d0c0_0_168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8" name="Google Shape;268;g127af89d0c0_0_168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69" name="Google Shape;269;g127af89d0c0_0_168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" name="Google Shape;270;g127af89d0c0_0_168"/>
            <p:cNvCxnSpPr>
              <a:stCxn id="271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1" name="Google Shape;271;g127af89d0c0_0_168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72" name="Google Shape;272;g127af89d0c0_0_168"/>
            <p:cNvCxnSpPr>
              <a:endCxn id="273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4" name="Google Shape;274;g127af89d0c0_0_168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3" name="Google Shape;273;g127af89d0c0_0_168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5" name="Google Shape;275;g127af89d0c0_0_168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HTML 개념</a:t>
            </a:r>
            <a:endParaRPr b="0" i="0" sz="32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g127af89d0c0_0_168"/>
          <p:cNvSpPr txBox="1"/>
          <p:nvPr/>
        </p:nvSpPr>
        <p:spPr>
          <a:xfrm>
            <a:off x="1453470" y="1479759"/>
            <a:ext cx="353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HTML4와 HTML5 차이점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g127af89d0c0_0_168"/>
          <p:cNvSpPr txBox="1"/>
          <p:nvPr/>
        </p:nvSpPr>
        <p:spPr>
          <a:xfrm>
            <a:off x="1739054" y="1991436"/>
            <a:ext cx="9278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페이지 구조를 표현하는 방식이 다름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HTML4는 모든 구조를 div에 아이디를 주는 방식으로 처리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HTML5는 semantic 태그 개념을 도입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8" name="Google Shape;278;g127af89d0c0_0_168"/>
          <p:cNvGrpSpPr/>
          <p:nvPr/>
        </p:nvGrpSpPr>
        <p:grpSpPr>
          <a:xfrm>
            <a:off x="1522375" y="3265095"/>
            <a:ext cx="4697942" cy="3054655"/>
            <a:chOff x="1522375" y="2503095"/>
            <a:chExt cx="4697942" cy="3054655"/>
          </a:xfrm>
        </p:grpSpPr>
        <p:grpSp>
          <p:nvGrpSpPr>
            <p:cNvPr id="279" name="Google Shape;279;g127af89d0c0_0_168"/>
            <p:cNvGrpSpPr/>
            <p:nvPr/>
          </p:nvGrpSpPr>
          <p:grpSpPr>
            <a:xfrm>
              <a:off x="1522375" y="2503095"/>
              <a:ext cx="4697942" cy="3054655"/>
              <a:chOff x="1522375" y="2503095"/>
              <a:chExt cx="4697942" cy="3054655"/>
            </a:xfrm>
          </p:grpSpPr>
          <p:grpSp>
            <p:nvGrpSpPr>
              <p:cNvPr id="280" name="Google Shape;280;g127af89d0c0_0_168"/>
              <p:cNvGrpSpPr/>
              <p:nvPr/>
            </p:nvGrpSpPr>
            <p:grpSpPr>
              <a:xfrm>
                <a:off x="1522375" y="2503095"/>
                <a:ext cx="4697942" cy="2512086"/>
                <a:chOff x="1597850" y="2503100"/>
                <a:chExt cx="5876100" cy="3146400"/>
              </a:xfrm>
            </p:grpSpPr>
            <p:sp>
              <p:nvSpPr>
                <p:cNvPr id="281" name="Google Shape;281;g127af89d0c0_0_168"/>
                <p:cNvSpPr/>
                <p:nvPr/>
              </p:nvSpPr>
              <p:spPr>
                <a:xfrm>
                  <a:off x="1597850" y="2503100"/>
                  <a:ext cx="5876100" cy="31464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" name="Google Shape;282;g127af89d0c0_0_168"/>
                <p:cNvSpPr/>
                <p:nvPr/>
              </p:nvSpPr>
              <p:spPr>
                <a:xfrm>
                  <a:off x="1750250" y="2655500"/>
                  <a:ext cx="5618100" cy="369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g127af89d0c0_0_168"/>
                <p:cNvSpPr/>
                <p:nvPr/>
              </p:nvSpPr>
              <p:spPr>
                <a:xfrm>
                  <a:off x="1750250" y="3138300"/>
                  <a:ext cx="5618100" cy="369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g127af89d0c0_0_168"/>
                <p:cNvSpPr/>
                <p:nvPr/>
              </p:nvSpPr>
              <p:spPr>
                <a:xfrm>
                  <a:off x="1750261" y="3621093"/>
                  <a:ext cx="5618100" cy="1409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g127af89d0c0_0_168"/>
                <p:cNvSpPr/>
                <p:nvPr/>
              </p:nvSpPr>
              <p:spPr>
                <a:xfrm>
                  <a:off x="1726850" y="5143700"/>
                  <a:ext cx="5618100" cy="369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86" name="Google Shape;286;g127af89d0c0_0_168"/>
              <p:cNvSpPr txBox="1"/>
              <p:nvPr/>
            </p:nvSpPr>
            <p:spPr>
              <a:xfrm>
                <a:off x="3490950" y="5157550"/>
                <a:ext cx="760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HTML4</a:t>
                </a:r>
                <a:endParaRPr b="0" i="0" sz="14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87" name="Google Shape;287;g127af89d0c0_0_168"/>
            <p:cNvSpPr txBox="1"/>
            <p:nvPr/>
          </p:nvSpPr>
          <p:spPr>
            <a:xfrm>
              <a:off x="3029225" y="2560700"/>
              <a:ext cx="176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&lt;div id=”header”&gt;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g127af89d0c0_0_168"/>
            <p:cNvSpPr txBox="1"/>
            <p:nvPr/>
          </p:nvSpPr>
          <p:spPr>
            <a:xfrm>
              <a:off x="3122550" y="2960217"/>
              <a:ext cx="158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&lt;div id=”nav”&gt;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g127af89d0c0_0_168"/>
            <p:cNvSpPr txBox="1"/>
            <p:nvPr/>
          </p:nvSpPr>
          <p:spPr>
            <a:xfrm>
              <a:off x="3037175" y="3762167"/>
              <a:ext cx="158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&lt;div id=”body”&gt;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0" name="Google Shape;290;g127af89d0c0_0_168"/>
            <p:cNvSpPr txBox="1"/>
            <p:nvPr/>
          </p:nvSpPr>
          <p:spPr>
            <a:xfrm>
              <a:off x="3081225" y="4564125"/>
              <a:ext cx="173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&lt;div id=”footer”&gt;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91" name="Google Shape;291;g127af89d0c0_0_168"/>
          <p:cNvGrpSpPr/>
          <p:nvPr/>
        </p:nvGrpSpPr>
        <p:grpSpPr>
          <a:xfrm>
            <a:off x="6761800" y="3265095"/>
            <a:ext cx="4697942" cy="3054655"/>
            <a:chOff x="6761800" y="2503095"/>
            <a:chExt cx="4697942" cy="3054655"/>
          </a:xfrm>
        </p:grpSpPr>
        <p:grpSp>
          <p:nvGrpSpPr>
            <p:cNvPr id="292" name="Google Shape;292;g127af89d0c0_0_168"/>
            <p:cNvGrpSpPr/>
            <p:nvPr/>
          </p:nvGrpSpPr>
          <p:grpSpPr>
            <a:xfrm>
              <a:off x="6761800" y="2503095"/>
              <a:ext cx="4697942" cy="2512086"/>
              <a:chOff x="1597850" y="2503100"/>
              <a:chExt cx="5876100" cy="3146400"/>
            </a:xfrm>
          </p:grpSpPr>
          <p:sp>
            <p:nvSpPr>
              <p:cNvPr id="293" name="Google Shape;293;g127af89d0c0_0_168"/>
              <p:cNvSpPr/>
              <p:nvPr/>
            </p:nvSpPr>
            <p:spPr>
              <a:xfrm>
                <a:off x="1597850" y="2503100"/>
                <a:ext cx="5876100" cy="31464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g127af89d0c0_0_168"/>
              <p:cNvSpPr/>
              <p:nvPr/>
            </p:nvSpPr>
            <p:spPr>
              <a:xfrm>
                <a:off x="1750250" y="2655500"/>
                <a:ext cx="5618100" cy="369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g127af89d0c0_0_168"/>
              <p:cNvSpPr/>
              <p:nvPr/>
            </p:nvSpPr>
            <p:spPr>
              <a:xfrm>
                <a:off x="1750250" y="3138300"/>
                <a:ext cx="5618100" cy="369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g127af89d0c0_0_168"/>
              <p:cNvSpPr/>
              <p:nvPr/>
            </p:nvSpPr>
            <p:spPr>
              <a:xfrm>
                <a:off x="1750261" y="3621093"/>
                <a:ext cx="5594700" cy="1409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g127af89d0c0_0_168"/>
              <p:cNvSpPr/>
              <p:nvPr/>
            </p:nvSpPr>
            <p:spPr>
              <a:xfrm>
                <a:off x="1726850" y="5143700"/>
                <a:ext cx="5618100" cy="369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8" name="Google Shape;298;g127af89d0c0_0_168"/>
            <p:cNvSpPr txBox="1"/>
            <p:nvPr/>
          </p:nvSpPr>
          <p:spPr>
            <a:xfrm>
              <a:off x="8806575" y="5157550"/>
              <a:ext cx="76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HTML5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9" name="Google Shape;299;g127af89d0c0_0_168"/>
            <p:cNvSpPr txBox="1"/>
            <p:nvPr/>
          </p:nvSpPr>
          <p:spPr>
            <a:xfrm>
              <a:off x="8730375" y="2560700"/>
              <a:ext cx="99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&lt;header&gt;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0" name="Google Shape;300;g127af89d0c0_0_168"/>
            <p:cNvSpPr txBox="1"/>
            <p:nvPr/>
          </p:nvSpPr>
          <p:spPr>
            <a:xfrm>
              <a:off x="8844100" y="2956806"/>
              <a:ext cx="96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&lt;nav&gt;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1" name="Google Shape;301;g127af89d0c0_0_168"/>
            <p:cNvSpPr txBox="1"/>
            <p:nvPr/>
          </p:nvSpPr>
          <p:spPr>
            <a:xfrm>
              <a:off x="8730400" y="3718800"/>
              <a:ext cx="1074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&lt;section&gt;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2" name="Google Shape;302;g127af89d0c0_0_168"/>
            <p:cNvSpPr txBox="1"/>
            <p:nvPr/>
          </p:nvSpPr>
          <p:spPr>
            <a:xfrm>
              <a:off x="8767900" y="4557006"/>
              <a:ext cx="96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&lt;footer&gt;</a:t>
              </a:r>
              <a:endPara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280771d870_3_401"/>
          <p:cNvSpPr/>
          <p:nvPr/>
        </p:nvSpPr>
        <p:spPr>
          <a:xfrm>
            <a:off x="1180996" y="440060"/>
            <a:ext cx="997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HTML 태그</a:t>
            </a:r>
            <a:endParaRPr/>
          </a:p>
        </p:txBody>
      </p:sp>
      <p:grpSp>
        <p:nvGrpSpPr>
          <p:cNvPr id="1277" name="Google Shape;1277;g1280771d870_3_401"/>
          <p:cNvGrpSpPr/>
          <p:nvPr/>
        </p:nvGrpSpPr>
        <p:grpSpPr>
          <a:xfrm>
            <a:off x="799020" y="275077"/>
            <a:ext cx="10736921" cy="6307846"/>
            <a:chOff x="799019" y="274573"/>
            <a:chExt cx="10736921" cy="6307846"/>
          </a:xfrm>
        </p:grpSpPr>
        <p:sp>
          <p:nvSpPr>
            <p:cNvPr id="1278" name="Google Shape;1278;g1280771d870_3_401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9" name="Google Shape;1279;g1280771d870_3_401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0" name="Google Shape;1280;g1280771d870_3_401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81" name="Google Shape;1281;g1280771d870_3_401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2" name="Google Shape;1282;g1280771d870_3_401"/>
            <p:cNvCxnSpPr>
              <a:stCxn id="1283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83" name="Google Shape;1283;g1280771d870_3_401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84" name="Google Shape;1284;g1280771d870_3_401"/>
            <p:cNvCxnSpPr>
              <a:endCxn id="1285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86" name="Google Shape;1286;g1280771d870_3_401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5" name="Google Shape;1285;g1280771d870_3_401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87" name="Google Shape;1287;g1280771d870_3_401"/>
          <p:cNvSpPr txBox="1"/>
          <p:nvPr/>
        </p:nvSpPr>
        <p:spPr>
          <a:xfrm>
            <a:off x="1117599" y="1717737"/>
            <a:ext cx="9972900" cy="43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8" name="Google Shape;1288;g1280771d870_3_401"/>
          <p:cNvSpPr txBox="1"/>
          <p:nvPr/>
        </p:nvSpPr>
        <p:spPr>
          <a:xfrm>
            <a:off x="1499575" y="1700528"/>
            <a:ext cx="96543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기타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 : css, javascript에서 접근할 수 있도록 여러 요소에 부여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 : css, javascript에서 접근할 수 있도록 하나의 요소에 부여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hidden : 브라우저에서 렌더링 하지 않음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style : css 스타일 선언, 주로 테스트시 사용.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280771d870_5_677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en-US" sz="32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b="0" i="0" sz="32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94" name="Google Shape;1294;g1280771d870_5_677"/>
          <p:cNvGrpSpPr/>
          <p:nvPr/>
        </p:nvGrpSpPr>
        <p:grpSpPr>
          <a:xfrm>
            <a:off x="799019" y="203397"/>
            <a:ext cx="10736921" cy="6307846"/>
            <a:chOff x="799019" y="274573"/>
            <a:chExt cx="10736921" cy="6307846"/>
          </a:xfrm>
        </p:grpSpPr>
        <p:sp>
          <p:nvSpPr>
            <p:cNvPr id="1295" name="Google Shape;1295;g1280771d870_5_677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6" name="Google Shape;1296;g1280771d870_5_67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7" name="Google Shape;1297;g1280771d870_5_677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98" name="Google Shape;1298;g1280771d870_5_677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9" name="Google Shape;1299;g1280771d870_5_677"/>
            <p:cNvCxnSpPr>
              <a:stCxn id="1300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00" name="Google Shape;1300;g1280771d870_5_677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01" name="Google Shape;1301;g1280771d870_5_677"/>
            <p:cNvCxnSpPr>
              <a:endCxn id="1302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03" name="Google Shape;1303;g1280771d870_5_677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2" name="Google Shape;1302;g1280771d870_5_677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304" name="Google Shape;1304;g1280771d870_5_6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7610" y="1295479"/>
            <a:ext cx="7021714" cy="4267042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g1280771d870_5_677"/>
          <p:cNvSpPr txBox="1"/>
          <p:nvPr/>
        </p:nvSpPr>
        <p:spPr>
          <a:xfrm>
            <a:off x="2638113" y="5551222"/>
            <a:ext cx="726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 코드는 정적인 텍스트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화면이 사용자와 동적인 상호작용을 하기 위해서는 DOM이 필요 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280771d870_5_693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11" name="Google Shape;1311;g1280771d870_5_693"/>
          <p:cNvGrpSpPr/>
          <p:nvPr/>
        </p:nvGrpSpPr>
        <p:grpSpPr>
          <a:xfrm>
            <a:off x="799019" y="203397"/>
            <a:ext cx="10736921" cy="6307846"/>
            <a:chOff x="799019" y="274573"/>
            <a:chExt cx="10736921" cy="6307846"/>
          </a:xfrm>
        </p:grpSpPr>
        <p:sp>
          <p:nvSpPr>
            <p:cNvPr id="1312" name="Google Shape;1312;g1280771d870_5_693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3" name="Google Shape;1313;g1280771d870_5_693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4" name="Google Shape;1314;g1280771d870_5_693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15" name="Google Shape;1315;g1280771d870_5_693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6" name="Google Shape;1316;g1280771d870_5_693"/>
            <p:cNvCxnSpPr>
              <a:stCxn id="1317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17" name="Google Shape;1317;g1280771d870_5_693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18" name="Google Shape;1318;g1280771d870_5_693"/>
            <p:cNvCxnSpPr>
              <a:endCxn id="1319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20" name="Google Shape;1320;g1280771d870_5_693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9" name="Google Shape;1319;g1280771d870_5_693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21" name="Google Shape;1321;g1280771d870_5_693"/>
          <p:cNvSpPr txBox="1"/>
          <p:nvPr/>
        </p:nvSpPr>
        <p:spPr>
          <a:xfrm>
            <a:off x="1654629" y="1533070"/>
            <a:ext cx="644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CRP?? 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2" name="Google Shape;1322;g1280771d870_5_693"/>
          <p:cNvSpPr txBox="1"/>
          <p:nvPr/>
        </p:nvSpPr>
        <p:spPr>
          <a:xfrm>
            <a:off x="1663221" y="2230015"/>
            <a:ext cx="880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Critical Rendering Path : 웹 브라우저가 원본 HTML 문서 읽음-&gt; 스타일 입히고 대화형 페이지로 만들어 뷰포트에 표시하는 과정 </a:t>
            </a:r>
            <a:endParaRPr/>
          </a:p>
        </p:txBody>
      </p:sp>
      <p:pic>
        <p:nvPicPr>
          <p:cNvPr id="1323" name="Google Shape;1323;g1280771d870_5_6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626" y="2958560"/>
            <a:ext cx="8564932" cy="2652017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g1280771d870_5_693"/>
          <p:cNvSpPr txBox="1"/>
          <p:nvPr/>
        </p:nvSpPr>
        <p:spPr>
          <a:xfrm>
            <a:off x="4142089" y="6006842"/>
            <a:ext cx="745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*뷰포트? </a:t>
            </a:r>
            <a:r>
              <a:rPr b="0" i="0" lang="en-US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 웹 브라우저에서 </a:t>
            </a:r>
            <a:r>
              <a:rPr i="0" lang="en-US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뷰포트</a:t>
            </a:r>
            <a:r>
              <a:rPr b="0" i="0" lang="en-US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는 전체 문서의 보이는 부분을 의미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280771d870_5_711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30" name="Google Shape;1330;g1280771d870_5_711"/>
          <p:cNvGrpSpPr/>
          <p:nvPr/>
        </p:nvGrpSpPr>
        <p:grpSpPr>
          <a:xfrm>
            <a:off x="799019" y="203397"/>
            <a:ext cx="10736921" cy="6307846"/>
            <a:chOff x="799019" y="274573"/>
            <a:chExt cx="10736921" cy="6307846"/>
          </a:xfrm>
        </p:grpSpPr>
        <p:sp>
          <p:nvSpPr>
            <p:cNvPr id="1331" name="Google Shape;1331;g1280771d870_5_711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2" name="Google Shape;1332;g1280771d870_5_711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3" name="Google Shape;1333;g1280771d870_5_711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34" name="Google Shape;1334;g1280771d870_5_711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5" name="Google Shape;1335;g1280771d870_5_711"/>
            <p:cNvCxnSpPr>
              <a:stCxn id="1336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36" name="Google Shape;1336;g1280771d870_5_711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37" name="Google Shape;1337;g1280771d870_5_711"/>
            <p:cNvCxnSpPr>
              <a:endCxn id="1338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39" name="Google Shape;1339;g1280771d870_5_711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8" name="Google Shape;1338;g1280771d870_5_711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340" name="Google Shape;1340;g1280771d870_5_7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178" y="1301045"/>
            <a:ext cx="7711447" cy="4243185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g1280771d870_5_711"/>
          <p:cNvSpPr txBox="1"/>
          <p:nvPr/>
        </p:nvSpPr>
        <p:spPr>
          <a:xfrm>
            <a:off x="5949319" y="1456469"/>
            <a:ext cx="5204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Render Tree? 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페이지에 표시될 HTML 요소, 관련된 스타일 요소로 구성됨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브라우저는 DOM트리와 CSSOM 트리를 융합해서 화면을 만들어 냄 </a:t>
            </a:r>
            <a:endParaRPr/>
          </a:p>
        </p:txBody>
      </p:sp>
      <p:sp>
        <p:nvSpPr>
          <p:cNvPr id="1342" name="Google Shape;1342;g1280771d870_5_711"/>
          <p:cNvSpPr txBox="1"/>
          <p:nvPr/>
        </p:nvSpPr>
        <p:spPr>
          <a:xfrm>
            <a:off x="2235124" y="5315580"/>
            <a:ext cx="8508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DOM: Document Object Model(HTML  요소들의 구조화된 표현)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CSSOM: Cascading Style Sheets Object Model(요소와 연관된 스타일 정보의 구조화된 표현 ) CSS 를 읽어서 CSSOM을 빌드-&gt; 구조화함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DOM + CSSOM 구조를 결합해 Render Tree 구조를 생성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페이지 보여줌 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1280771d870_5_728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48" name="Google Shape;1348;g1280771d870_5_728"/>
          <p:cNvGrpSpPr/>
          <p:nvPr/>
        </p:nvGrpSpPr>
        <p:grpSpPr>
          <a:xfrm>
            <a:off x="799019" y="203397"/>
            <a:ext cx="10736921" cy="6307846"/>
            <a:chOff x="799019" y="274573"/>
            <a:chExt cx="10736921" cy="6307846"/>
          </a:xfrm>
        </p:grpSpPr>
        <p:sp>
          <p:nvSpPr>
            <p:cNvPr id="1349" name="Google Shape;1349;g1280771d870_5_728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0" name="Google Shape;1350;g1280771d870_5_728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1" name="Google Shape;1351;g1280771d870_5_728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52" name="Google Shape;1352;g1280771d870_5_728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3" name="Google Shape;1353;g1280771d870_5_728"/>
            <p:cNvCxnSpPr>
              <a:stCxn id="1354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54" name="Google Shape;1354;g1280771d870_5_728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55" name="Google Shape;1355;g1280771d870_5_728"/>
            <p:cNvCxnSpPr>
              <a:endCxn id="1356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57" name="Google Shape;1357;g1280771d870_5_728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6" name="Google Shape;1356;g1280771d870_5_728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58" name="Google Shape;1358;g1280771d870_5_728"/>
          <p:cNvSpPr txBox="1"/>
          <p:nvPr/>
        </p:nvSpPr>
        <p:spPr>
          <a:xfrm>
            <a:off x="1894113" y="1611086"/>
            <a:ext cx="8865600" cy="84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CRP 과정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첫번째 단계: 브라우저가  HTML 문서를  로드하고 데이터를 파싱해 어떤 내용을 페이지에 렌더링( html 코드를 화면을 통해 보여주는 과정)할지 결정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DOM Tree 구축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CSSOM 트리 구축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JavaScript 실행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두번째 단계: 브라우저는 해당 렌더링 수행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Render Tree 생성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Layout 생성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Paint 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Font typeface="Arial"/>
              <a:buChar char="-"/>
            </a:pPr>
            <a:r>
              <a:rPr b="0" i="0" lang="en-US" sz="1800" u="none" cap="none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1) 브라우저는 HTML 문서를 로드하고 데이터를 파싱한다.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 u="none" cap="none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2) HTML을 파싱한 결과로 DOM Tree를 생성한다.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 u="none" cap="none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3) 파싱하는 중 CSS 파일 링크를 만나면 CSS 파일을 요청해서 받아온다.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 u="none" cap="none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4) CSS 파일을 읽어서 CSSOM(CSS Object Model)을 만든다.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 u="none" cap="none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5) DOM Tree와 CSSOM이 모두 만들어지면 이 둘을 사용하여 Render Tree를 만든다.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 u="none" cap="none" strike="noStrik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6) Render Tree에 있는 각각의 노드들이 화면의 어디에 어떻게 위치할 지를 계산하는 Layout과정을 거쳐서, 화면에 실제 픽셀을 Paint한다.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1280771d870_5_743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64" name="Google Shape;1364;g1280771d870_5_743"/>
          <p:cNvGrpSpPr/>
          <p:nvPr/>
        </p:nvGrpSpPr>
        <p:grpSpPr>
          <a:xfrm>
            <a:off x="799019" y="203397"/>
            <a:ext cx="10736921" cy="6307846"/>
            <a:chOff x="799019" y="274573"/>
            <a:chExt cx="10736921" cy="6307846"/>
          </a:xfrm>
        </p:grpSpPr>
        <p:sp>
          <p:nvSpPr>
            <p:cNvPr id="1365" name="Google Shape;1365;g1280771d870_5_743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6" name="Google Shape;1366;g1280771d870_5_743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7" name="Google Shape;1367;g1280771d870_5_743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68" name="Google Shape;1368;g1280771d870_5_743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9" name="Google Shape;1369;g1280771d870_5_743"/>
            <p:cNvCxnSpPr>
              <a:stCxn id="1370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70" name="Google Shape;1370;g1280771d870_5_743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71" name="Google Shape;1371;g1280771d870_5_743"/>
            <p:cNvCxnSpPr>
              <a:endCxn id="1372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73" name="Google Shape;1373;g1280771d870_5_743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72" name="Google Shape;1372;g1280771d870_5_743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74" name="Google Shape;1374;g1280771d870_5_743"/>
          <p:cNvSpPr txBox="1"/>
          <p:nvPr/>
        </p:nvSpPr>
        <p:spPr>
          <a:xfrm>
            <a:off x="1180996" y="1559108"/>
            <a:ext cx="107589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DOM 정의와 특징 ??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document object model. 문서 객체 모델.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 코드를 해석해서 요소들을 트리 형태로 구조화해 표현하는 형식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Node, property, method를 갖는 객체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웹페이지가 브라우저 안에서 화면에 나타나고 기능들을 수행할 객체들로 실체화된 형태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 문서의 요소를 제어하기 위해서 지원됨 (문서의 내용, 구조, 스타일에 접근, 변경)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특정언어에 종속되지 않음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어떤 브라우저든 DOM 조작 가능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DOM은 자바스크립트를 사용해서 웹 화면의 콘텐츠를 추가, 수정, 삭제하거나 이벤트를 처리할 수 있도록 프로그래밍 인터페이스를 제공 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1280771d870_5_758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80" name="Google Shape;1380;g1280771d870_5_758"/>
          <p:cNvGrpSpPr/>
          <p:nvPr/>
        </p:nvGrpSpPr>
        <p:grpSpPr>
          <a:xfrm>
            <a:off x="799019" y="203397"/>
            <a:ext cx="10736921" cy="6307846"/>
            <a:chOff x="799019" y="274573"/>
            <a:chExt cx="10736921" cy="6307846"/>
          </a:xfrm>
        </p:grpSpPr>
        <p:sp>
          <p:nvSpPr>
            <p:cNvPr id="1381" name="Google Shape;1381;g1280771d870_5_758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2" name="Google Shape;1382;g1280771d870_5_758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3" name="Google Shape;1383;g1280771d870_5_758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84" name="Google Shape;1384;g1280771d870_5_758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5" name="Google Shape;1385;g1280771d870_5_758"/>
            <p:cNvCxnSpPr>
              <a:stCxn id="1386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86" name="Google Shape;1386;g1280771d870_5_758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87" name="Google Shape;1387;g1280771d870_5_758"/>
            <p:cNvCxnSpPr>
              <a:endCxn id="1388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89" name="Google Shape;1389;g1280771d870_5_758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8" name="Google Shape;1388;g1280771d870_5_758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90" name="Google Shape;1390;g1280771d870_5_758"/>
          <p:cNvSpPr txBox="1"/>
          <p:nvPr/>
        </p:nvSpPr>
        <p:spPr>
          <a:xfrm>
            <a:off x="2020528" y="1548581"/>
            <a:ext cx="79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돔 트리 구조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1" name="Google Shape;1391;g1280771d870_5_7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0528" y="2114246"/>
            <a:ext cx="8396928" cy="3888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1280771d870_5_774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97" name="Google Shape;1397;g1280771d870_5_774"/>
          <p:cNvGrpSpPr/>
          <p:nvPr/>
        </p:nvGrpSpPr>
        <p:grpSpPr>
          <a:xfrm>
            <a:off x="799019" y="168227"/>
            <a:ext cx="10736921" cy="6307846"/>
            <a:chOff x="799019" y="274573"/>
            <a:chExt cx="10736921" cy="6307846"/>
          </a:xfrm>
        </p:grpSpPr>
        <p:sp>
          <p:nvSpPr>
            <p:cNvPr id="1398" name="Google Shape;1398;g1280771d870_5_774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9" name="Google Shape;1399;g1280771d870_5_774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0" name="Google Shape;1400;g1280771d870_5_774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01" name="Google Shape;1401;g1280771d870_5_774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2" name="Google Shape;1402;g1280771d870_5_774"/>
            <p:cNvCxnSpPr>
              <a:stCxn id="1403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03" name="Google Shape;1403;g1280771d870_5_774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04" name="Google Shape;1404;g1280771d870_5_774"/>
            <p:cNvCxnSpPr>
              <a:endCxn id="1405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06" name="Google Shape;1406;g1280771d870_5_774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5" name="Google Shape;1405;g1280771d870_5_774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descr="js_3-1" id="1407" name="Google Shape;1407;g1280771d870_5_7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223" y="1451790"/>
            <a:ext cx="9246775" cy="4363323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g1280771d870_5_774"/>
          <p:cNvSpPr txBox="1"/>
          <p:nvPr/>
        </p:nvSpPr>
        <p:spPr>
          <a:xfrm>
            <a:off x="979020" y="6858000"/>
            <a:ext cx="9833700" cy="55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DOM TREE:  HTML 문서에서 부모와 자식 요소 추출해 트리 형태(나뭇가지)로 만듦.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트리로 구조화되어 있기 때문에 DOM tree라 부른다.</a:t>
            </a:r>
            <a:b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브라우저는 DOM트리 기반으로 웹화면에 HTML 문서를 랜더링하고, 자바스크립트는 DOM트리를 사용해 DOM제어함.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돔트리는 4종류의 노드로 구성됨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1.Document Node: document 객체, DOM 트리에 접근하기 위해 최상위 노드로 만든 DOM트리에 접근하기 위한 시작점. 전체 문서 그 자체를 가리키는 루트 노드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2.Element Node: HTML 태그를 의미, Elemnet Node 는 Attribute Node 와 Text Node로 나뉨.div, h1, 같은 태그를 가리킴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3.Attribute Node : 태그의 속성을 객체화한 노드, 태그 속성에 접근하기 위해서는 Attribute Node사용해야함. 속성, 스타일 등을 표현하는 객체 . Class, id, gref, style 같은 속성에 대한 노드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4.Text Node: 태그의 텍스트를 객체화한 노드. 자식 노드를 가질 수 없으면 DOM 트리구조의 최종단 노드가 됨 &lt;div&gt;hello world &lt;/div&gt;에서 태그 안에 감싸진 텍스트를 가리킴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9" name="Google Shape;1409;g1280771d870_5_774"/>
          <p:cNvSpPr txBox="1"/>
          <p:nvPr/>
        </p:nvSpPr>
        <p:spPr>
          <a:xfrm>
            <a:off x="1320223" y="1451790"/>
            <a:ext cx="23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DOM 의 Node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1280771d870_5_791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15" name="Google Shape;1415;g1280771d870_5_791"/>
          <p:cNvGrpSpPr/>
          <p:nvPr/>
        </p:nvGrpSpPr>
        <p:grpSpPr>
          <a:xfrm>
            <a:off x="799019" y="168227"/>
            <a:ext cx="10736921" cy="6307846"/>
            <a:chOff x="799019" y="274573"/>
            <a:chExt cx="10736921" cy="6307846"/>
          </a:xfrm>
        </p:grpSpPr>
        <p:sp>
          <p:nvSpPr>
            <p:cNvPr id="1416" name="Google Shape;1416;g1280771d870_5_791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17" name="Google Shape;1417;g1280771d870_5_791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18" name="Google Shape;1418;g1280771d870_5_791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19" name="Google Shape;1419;g1280771d870_5_791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0" name="Google Shape;1420;g1280771d870_5_791"/>
            <p:cNvCxnSpPr>
              <a:stCxn id="1421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21" name="Google Shape;1421;g1280771d870_5_791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22" name="Google Shape;1422;g1280771d870_5_791"/>
            <p:cNvCxnSpPr>
              <a:endCxn id="1423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24" name="Google Shape;1424;g1280771d870_5_791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23" name="Google Shape;1423;g1280771d870_5_791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25" name="Google Shape;1425;g1280771d870_5_791"/>
          <p:cNvSpPr txBox="1"/>
          <p:nvPr/>
        </p:nvSpPr>
        <p:spPr>
          <a:xfrm>
            <a:off x="1320223" y="6858000"/>
            <a:ext cx="9833700" cy="6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DOM TREE:  HTML 문서에서 부모와 자식 요소 추출해 트리 형태(나뭇가지)로 만듦.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트리로 구조화되어 있기 때문에 DOM tree라 부른다.</a:t>
            </a:r>
            <a:b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브라우저는 DOM트리 기반으로 웹화면에 HTML 문서를 랜더링하고, 자바스크립트는 DOM트리를 사용해 DOM제어함.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돔트리는 4종류의 노드로 구성됨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1.Document Node: document 객체, DOM 트리에 접근하기 위해 최상위 노드로 만든 DOM트리에 접근하기 위한 시작점. 전체 문서 그 자체를 가리키는 루트 노드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2.Element Node: HTML 태그를 의미, Elemnet Node 는 Attribute Node 와 Text Node로 나뉨.div, h1, 같은 태그를 가리킴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3.Attribute Node : 태그의 속성을 객체화한 노드, 태그 속성에 접근하기 위해서는 Attribute Node사용해야함. 속성, 스타일 등을 표현하는 객체 . Class, id, gref, style 같은 속성에 대한 노드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4.Text Node: 태그의 텍스트를 객체화한 노드. 자식 노드를 가질 수 없으면 DOM 트리구조의 최종단 노드가 됨 &lt;div&gt;hello world &lt;/div&gt;에서 태그 안에 감싸진 텍스트를 가리킴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26" name="Google Shape;1426;g1280771d870_5_791"/>
          <p:cNvGraphicFramePr/>
          <p:nvPr/>
        </p:nvGraphicFramePr>
        <p:xfrm>
          <a:off x="1349717" y="13165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{1F73D9B1-D1EC-4AAE-9055-EE442BFA1905}</a:tableStyleId>
              </a:tblPr>
              <a:tblGrid>
                <a:gridCol w="1465200"/>
                <a:gridCol w="2142575"/>
                <a:gridCol w="2105475"/>
                <a:gridCol w="2090000"/>
                <a:gridCol w="1718800"/>
              </a:tblGrid>
              <a:tr h="762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문서노드</a:t>
                      </a:r>
                      <a:r>
                        <a:rPr b="1" i="0" lang="en-US" sz="1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(Document Node)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요소노드</a:t>
                      </a:r>
                      <a:r>
                        <a:rPr b="1" i="0" lang="en-US" sz="1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(Element Node)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어트리뷰트노드</a:t>
                      </a:r>
                      <a:r>
                        <a:rPr b="1" i="0" lang="en-US" sz="1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(Attribute Node)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텍스트노드</a:t>
                      </a:r>
                      <a:r>
                        <a:rPr b="1" i="0" lang="en-US" sz="1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(Text Node)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528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프로퍼티 값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태그이름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태그 이름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속성 이름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#text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2654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HTML 문서 전체를 나타내는 노드임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모든 HTML 요소는 요소 노드이며, 속성 노드를 가질 수 있는 유일한 노드임.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모든 HTML 요소의 속성은 속성 노드이며, 요소 노드에 관한 정보를 가지고 있음.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하지만 해당 요소 노드의 자식 노드(child node)에는 포함되지 않음.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HTML 문서의 모든 텍스트는 텍스트 노드임.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280771d870_5_807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32" name="Google Shape;1432;g1280771d870_5_807"/>
          <p:cNvGrpSpPr/>
          <p:nvPr/>
        </p:nvGrpSpPr>
        <p:grpSpPr>
          <a:xfrm>
            <a:off x="727539" y="275077"/>
            <a:ext cx="10736921" cy="6307846"/>
            <a:chOff x="799019" y="274573"/>
            <a:chExt cx="10736921" cy="6307846"/>
          </a:xfrm>
        </p:grpSpPr>
        <p:sp>
          <p:nvSpPr>
            <p:cNvPr id="1433" name="Google Shape;1433;g1280771d870_5_807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4" name="Google Shape;1434;g1280771d870_5_80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5" name="Google Shape;1435;g1280771d870_5_807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36" name="Google Shape;1436;g1280771d870_5_807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7" name="Google Shape;1437;g1280771d870_5_807"/>
            <p:cNvCxnSpPr>
              <a:stCxn id="1438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38" name="Google Shape;1438;g1280771d870_5_807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39" name="Google Shape;1439;g1280771d870_5_807"/>
            <p:cNvCxnSpPr>
              <a:endCxn id="1440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41" name="Google Shape;1441;g1280771d870_5_807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0" name="Google Shape;1440;g1280771d870_5_807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42" name="Google Shape;1442;g1280771d870_5_807"/>
          <p:cNvSpPr txBox="1"/>
          <p:nvPr/>
        </p:nvSpPr>
        <p:spPr>
          <a:xfrm>
            <a:off x="1531171" y="1620331"/>
            <a:ext cx="8966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노드와 돔의 차이??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DOM</a:t>
            </a:r>
            <a:r>
              <a:rPr lang="en-US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i="0" lang="en-US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이 트리구조인 HTML 태그 구조를 데이터 구조로 표현한 것.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NODE:</a:t>
            </a:r>
            <a:r>
              <a:rPr i="0" lang="en-US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DOM 에서는 HTML의 태그 1개에 해당하는 것</a:t>
            </a:r>
            <a:endParaRPr i="0" sz="18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Node Tree: 부모 자식 관계로 노드들을 트리 구조로 표현한 것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g126dd402179_0_86"/>
          <p:cNvGrpSpPr/>
          <p:nvPr/>
        </p:nvGrpSpPr>
        <p:grpSpPr>
          <a:xfrm>
            <a:off x="799019" y="275077"/>
            <a:ext cx="10736921" cy="6307846"/>
            <a:chOff x="799019" y="274573"/>
            <a:chExt cx="10736921" cy="6307846"/>
          </a:xfrm>
        </p:grpSpPr>
        <p:sp>
          <p:nvSpPr>
            <p:cNvPr id="308" name="Google Shape;308;g126dd402179_0_86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9" name="Google Shape;309;g126dd402179_0_86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0" name="Google Shape;310;g126dd402179_0_86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11" name="Google Shape;311;g126dd402179_0_86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2" name="Google Shape;312;g126dd402179_0_86"/>
            <p:cNvCxnSpPr>
              <a:stCxn id="313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3" name="Google Shape;313;g126dd402179_0_86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14" name="Google Shape;314;g126dd402179_0_86"/>
            <p:cNvCxnSpPr>
              <a:endCxn id="315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6" name="Google Shape;316;g126dd402179_0_86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5" name="Google Shape;315;g126dd402179_0_86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7" name="Google Shape;317;g126dd402179_0_86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HTML 개념</a:t>
            </a:r>
            <a:endParaRPr b="0" i="0" sz="32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g126dd402179_0_86"/>
          <p:cNvSpPr txBox="1"/>
          <p:nvPr/>
        </p:nvSpPr>
        <p:spPr>
          <a:xfrm>
            <a:off x="1453470" y="1479759"/>
            <a:ext cx="353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HTML4와 HTML5 차이점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9" name="Google Shape;319;g126dd402179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3663" y="1939675"/>
            <a:ext cx="2997175" cy="442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126dd402179_0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69100" y="1939675"/>
            <a:ext cx="2619248" cy="44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26dd402179_0_86"/>
          <p:cNvSpPr txBox="1"/>
          <p:nvPr/>
        </p:nvSpPr>
        <p:spPr>
          <a:xfrm>
            <a:off x="1374625" y="1991425"/>
            <a:ext cx="43608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semantic 태그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header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section - 문서 영역, 구조로 h1~6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article - 뉴스같은 독립된 콘텐츠 표시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aside - 참고가 될 컨텐츠 구성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- 그림, 비디오 등에 캡션 표시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figcaption - 캡션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1280771d870_5_822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48" name="Google Shape;1448;g1280771d870_5_822"/>
          <p:cNvGrpSpPr/>
          <p:nvPr/>
        </p:nvGrpSpPr>
        <p:grpSpPr>
          <a:xfrm>
            <a:off x="799019" y="168227"/>
            <a:ext cx="10736921" cy="6307846"/>
            <a:chOff x="799019" y="274573"/>
            <a:chExt cx="10736921" cy="6307846"/>
          </a:xfrm>
        </p:grpSpPr>
        <p:sp>
          <p:nvSpPr>
            <p:cNvPr id="1449" name="Google Shape;1449;g1280771d870_5_822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0" name="Google Shape;1450;g1280771d870_5_822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1" name="Google Shape;1451;g1280771d870_5_822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52" name="Google Shape;1452;g1280771d870_5_822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3" name="Google Shape;1453;g1280771d870_5_822"/>
            <p:cNvCxnSpPr>
              <a:stCxn id="1454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54" name="Google Shape;1454;g1280771d870_5_822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55" name="Google Shape;1455;g1280771d870_5_822"/>
            <p:cNvCxnSpPr>
              <a:endCxn id="1456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57" name="Google Shape;1457;g1280771d870_5_822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6" name="Google Shape;1456;g1280771d870_5_822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58" name="Google Shape;1458;g1280771d870_5_822"/>
          <p:cNvSpPr txBox="1"/>
          <p:nvPr/>
        </p:nvSpPr>
        <p:spPr>
          <a:xfrm>
            <a:off x="1320223" y="6858000"/>
            <a:ext cx="98337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1) parentNode : 부모 노드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2) childNodes : 자식 노드 리스트(non-live, 텍스트 요소 포함)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   children : 자식 요소 중 Element type 요소만 반환 한다.(live)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3) firstChild : 첫 번째 자식 노드를 반환한다.(텍스트 요소 포함)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   firstElementChild : 첫 번째 자식 엘리먼트를 반환한다.(Element type 요소만)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4) lastChild : 마지막 자식 노드를 반환한다.(텍스트 요소 포함)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   lastElementChild : 마지막 자식 엘리먼트를 반환한다.(Element type 요소만)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5) nextSibling : 다음 형제 노드를 반환한다.(텍스트 요소 포함)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   nextElementSibling : 다음 형제 요소 중 Element type 요소만 반환 한다.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6) previousSibling : 이전 형제 노드를 반환한다.(텍스트 요소 포함)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   previousElementSibling : 이전 형제 요소 중 Element type 요소만 반환 한다.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9" name="Google Shape;1459;g1280771d870_5_822"/>
          <p:cNvSpPr txBox="1"/>
          <p:nvPr/>
        </p:nvSpPr>
        <p:spPr>
          <a:xfrm>
            <a:off x="1335409" y="1251319"/>
            <a:ext cx="276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노드 간의 관계 </a:t>
            </a:r>
            <a:endParaRPr/>
          </a:p>
        </p:txBody>
      </p:sp>
      <p:pic>
        <p:nvPicPr>
          <p:cNvPr descr="Node Relationship" id="1460" name="Google Shape;1460;g1280771d870_5_8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008" y="1717736"/>
            <a:ext cx="4381500" cy="4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g1280771d870_5_822"/>
          <p:cNvSpPr txBox="1"/>
          <p:nvPr/>
        </p:nvSpPr>
        <p:spPr>
          <a:xfrm>
            <a:off x="5291396" y="2057741"/>
            <a:ext cx="6244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루트 노드를 제외한 모든 노드는 단 하나의 부모 노드(parent node)만을 가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짐</a:t>
            </a:r>
            <a:endParaRPr b="0" i="0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요소 노드는 자식 노드(child node)를 가질 수 있음</a:t>
            </a:r>
            <a:endParaRPr b="0" i="0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형제 노드(sibling node)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같은 부모 노드를 가지는 모든 노드</a:t>
            </a:r>
            <a:endParaRPr b="0" i="0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조상 노드(ancestor node)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부모 노드를 포함해 계층적으로 현재 노드보다 상위에 존재하는 모든 노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드</a:t>
            </a:r>
            <a:endParaRPr b="0" i="0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자손 노드(descendant node): 자식 노드를 포함해 계층적으로 현재 노드보다 하위에 존재하는 모든 노드</a:t>
            </a:r>
            <a:endParaRPr b="0" i="0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280771d870_5_840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67" name="Google Shape;1467;g1280771d870_5_840"/>
          <p:cNvGrpSpPr/>
          <p:nvPr/>
        </p:nvGrpSpPr>
        <p:grpSpPr>
          <a:xfrm>
            <a:off x="799019" y="168227"/>
            <a:ext cx="10736921" cy="6307846"/>
            <a:chOff x="799019" y="274573"/>
            <a:chExt cx="10736921" cy="6307846"/>
          </a:xfrm>
        </p:grpSpPr>
        <p:sp>
          <p:nvSpPr>
            <p:cNvPr id="1468" name="Google Shape;1468;g1280771d870_5_840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9" name="Google Shape;1469;g1280771d870_5_840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0" name="Google Shape;1470;g1280771d870_5_840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71" name="Google Shape;1471;g1280771d870_5_840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2" name="Google Shape;1472;g1280771d870_5_840"/>
            <p:cNvCxnSpPr>
              <a:stCxn id="1473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73" name="Google Shape;1473;g1280771d870_5_840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74" name="Google Shape;1474;g1280771d870_5_840"/>
            <p:cNvCxnSpPr>
              <a:endCxn id="1475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76" name="Google Shape;1476;g1280771d870_5_840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5" name="Google Shape;1475;g1280771d870_5_84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77" name="Google Shape;1477;g1280771d870_5_840"/>
          <p:cNvSpPr txBox="1"/>
          <p:nvPr/>
        </p:nvSpPr>
        <p:spPr>
          <a:xfrm>
            <a:off x="1474839" y="1696065"/>
            <a:ext cx="9881100" cy="4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DOM객체의 구성요소</a:t>
            </a:r>
            <a:endParaRPr b="1" i="0" sz="180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HTML 태그 요소 </a:t>
            </a:r>
            <a:endParaRPr b="1" i="0" sz="180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HTML태그는 '엘리먼트(element)'라고도 불림.</a:t>
            </a:r>
            <a:b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6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1. 엘리먼트 이름(p,form,div..)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2. 속성 (id,class,style,src ..)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3. CSS 스타일 (style='color:blue;')</a:t>
            </a:r>
            <a:b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6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4. 이벤트 리스너 (onclick='this.style.color='teal’”)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5. 콘텐츠(= 'innerHTML'이라고도 불림.) (&lt; span&gt;이것은 문장&lt; /span&gt;)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DOM객체의 구성요소</a:t>
            </a:r>
            <a:endParaRPr b="1" i="0" sz="180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00"/>
              <a:buFont typeface="Arial"/>
              <a:buAutoNum type="arabicPeriod"/>
            </a:pPr>
            <a:r>
              <a:rPr b="1" i="0" lang="en-US" sz="16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프로퍼티</a:t>
            </a:r>
            <a:r>
              <a:rPr b="0" i="0" lang="en-US" sz="16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 : HTML태그의 속성들을 반영.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00"/>
              <a:buFont typeface="Arial"/>
              <a:buAutoNum type="arabicPeriod"/>
            </a:pPr>
            <a:r>
              <a:rPr b="1" i="0" lang="en-US" sz="16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메소드</a:t>
            </a:r>
            <a:r>
              <a:rPr b="0" i="0" lang="en-US" sz="16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 : HTML태그 제어.</a:t>
            </a:r>
            <a:endParaRPr sz="160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00"/>
              <a:buFont typeface="Arial"/>
              <a:buAutoNum type="arabicPeriod"/>
            </a:pPr>
            <a:r>
              <a:rPr b="1" i="0" lang="en-US" sz="16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컬렉션</a:t>
            </a:r>
            <a:r>
              <a:rPr b="0" i="0" lang="en-US" sz="16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 : 정보를 집합적으로 표현하는 일종의 배열.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00"/>
              <a:buFont typeface="Arial"/>
              <a:buAutoNum type="arabicPeriod"/>
            </a:pPr>
            <a:r>
              <a:rPr b="1" i="0" lang="en-US" sz="16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이벤트 리스너</a:t>
            </a:r>
            <a:r>
              <a:rPr b="0" i="0" lang="en-US" sz="16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 : JS코드를 사용해서 직접 DOM객체에 등록.</a:t>
            </a:r>
            <a:endParaRPr sz="160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00"/>
              <a:buFont typeface="Arial"/>
              <a:buAutoNum type="arabicPeriod"/>
            </a:pPr>
            <a:r>
              <a:rPr b="1" i="0" lang="en-US" sz="16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CSS 스타일</a:t>
            </a:r>
            <a:r>
              <a:rPr b="0" i="0" lang="en-US" sz="16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 : style프로퍼티를 사용해 css스타일시트에 접근 가능</a:t>
            </a:r>
            <a:endParaRPr b="0" i="0" sz="160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8" name="Google Shape;1478;g1280771d870_5_8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6262" y="1756495"/>
            <a:ext cx="70866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g1280771d870_5_8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6605" y="2890915"/>
            <a:ext cx="90487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g1280771d870_5_8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68402" y="2593898"/>
            <a:ext cx="287655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1280771d870_5_858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86" name="Google Shape;1486;g1280771d870_5_858"/>
          <p:cNvGrpSpPr/>
          <p:nvPr/>
        </p:nvGrpSpPr>
        <p:grpSpPr>
          <a:xfrm>
            <a:off x="799019" y="203397"/>
            <a:ext cx="10736921" cy="6307846"/>
            <a:chOff x="799019" y="274573"/>
            <a:chExt cx="10736921" cy="6307846"/>
          </a:xfrm>
        </p:grpSpPr>
        <p:sp>
          <p:nvSpPr>
            <p:cNvPr id="1487" name="Google Shape;1487;g1280771d870_5_858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8" name="Google Shape;1488;g1280771d870_5_858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9" name="Google Shape;1489;g1280771d870_5_858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90" name="Google Shape;1490;g1280771d870_5_858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1" name="Google Shape;1491;g1280771d870_5_858"/>
            <p:cNvCxnSpPr>
              <a:stCxn id="1492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92" name="Google Shape;1492;g1280771d870_5_858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93" name="Google Shape;1493;g1280771d870_5_858"/>
            <p:cNvCxnSpPr>
              <a:endCxn id="1494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95" name="Google Shape;1495;g1280771d870_5_858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94" name="Google Shape;1494;g1280771d870_5_858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96" name="Google Shape;1496;g1280771d870_5_858"/>
          <p:cNvSpPr txBox="1"/>
          <p:nvPr/>
        </p:nvSpPr>
        <p:spPr>
          <a:xfrm>
            <a:off x="1654628" y="1418195"/>
            <a:ext cx="64443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 객체의 종류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정적 문서 객체?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원본 html 문서에 있는 객체들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동적 문서 객체?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DOM으로 생성한 객체들.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97" name="Google Shape;1497;g1280771d870_5_8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008" y="3718217"/>
            <a:ext cx="5642818" cy="2312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g1280771d870_5_8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3815" y="3781434"/>
            <a:ext cx="4801802" cy="224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1280771d870_5_875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04" name="Google Shape;1504;g1280771d870_5_875"/>
          <p:cNvGrpSpPr/>
          <p:nvPr/>
        </p:nvGrpSpPr>
        <p:grpSpPr>
          <a:xfrm>
            <a:off x="799019" y="168227"/>
            <a:ext cx="10736921" cy="6307846"/>
            <a:chOff x="799019" y="274573"/>
            <a:chExt cx="10736921" cy="6307846"/>
          </a:xfrm>
        </p:grpSpPr>
        <p:sp>
          <p:nvSpPr>
            <p:cNvPr id="1505" name="Google Shape;1505;g1280771d870_5_875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6" name="Google Shape;1506;g1280771d870_5_875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7" name="Google Shape;1507;g1280771d870_5_875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508" name="Google Shape;1508;g1280771d870_5_875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9" name="Google Shape;1509;g1280771d870_5_875"/>
            <p:cNvCxnSpPr>
              <a:stCxn id="1510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10" name="Google Shape;1510;g1280771d870_5_875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511" name="Google Shape;1511;g1280771d870_5_875"/>
            <p:cNvCxnSpPr>
              <a:endCxn id="1512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13" name="Google Shape;1513;g1280771d870_5_875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2" name="Google Shape;1512;g1280771d870_5_875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14" name="Google Shape;1514;g1280771d870_5_875"/>
          <p:cNvSpPr txBox="1"/>
          <p:nvPr/>
        </p:nvSpPr>
        <p:spPr>
          <a:xfrm>
            <a:off x="1125942" y="1105419"/>
            <a:ext cx="9881100" cy="115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DOM 조작하기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document 객체의 여러 속성과 메서드를 활용하고 다룰 수 있는 것을 의미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메서드를 활용해 새로운 노드를 생성, 삭제, 갱신 가능.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 : document.createElement(‘태그이름’)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Append 메서드를 활용해 생성한 dom을 html에 구현시킬 수 있음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append, appendChild 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document.body.append(‘추가할 태그’)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insertBefore()  기준이 되는 자식 노드 앞에 새로운 자식 노드를 추가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rgbClr val="57575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부모노드.</a:t>
            </a:r>
            <a:r>
              <a:rPr b="0" i="0" lang="en-US" sz="1400">
                <a:solidFill>
                  <a:srgbClr val="693A1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insertBefore</a:t>
            </a:r>
            <a:r>
              <a:rPr b="0" i="0" lang="en-US" sz="1400">
                <a:solidFill>
                  <a:srgbClr val="57575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(새로운 자식노드, 기준 자식노드);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7575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insertData() </a:t>
            </a:r>
            <a:r>
              <a:rPr b="0" i="0" lang="en-US" sz="14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텍스트 노드의 텍스트 데이터에 새로운 텍스트를 추가</a:t>
            </a:r>
            <a:endParaRPr b="0" i="0" sz="14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rgbClr val="57575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텍스트노드.insertData(오프셋, 새로운데이터);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오프셋 값은 0부터 시작하며, 기존 텍스트 데이터의 몇 번째 위치부터 추가할지를 전달</a:t>
            </a:r>
            <a:endParaRPr b="0" i="0" sz="1400">
              <a:solidFill>
                <a:srgbClr val="57575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15" name="Google Shape;1515;g1280771d870_5_8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0996" y="4583543"/>
            <a:ext cx="3638270" cy="160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g1280771d870_5_8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4736" y="4985133"/>
            <a:ext cx="36004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g1280771d870_5_8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48648" y="4439992"/>
            <a:ext cx="2684740" cy="1516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280771d870_5_893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23" name="Google Shape;1523;g1280771d870_5_893"/>
          <p:cNvGrpSpPr/>
          <p:nvPr/>
        </p:nvGrpSpPr>
        <p:grpSpPr>
          <a:xfrm>
            <a:off x="799019" y="168227"/>
            <a:ext cx="10736921" cy="6307846"/>
            <a:chOff x="799019" y="274573"/>
            <a:chExt cx="10736921" cy="6307846"/>
          </a:xfrm>
        </p:grpSpPr>
        <p:sp>
          <p:nvSpPr>
            <p:cNvPr id="1524" name="Google Shape;1524;g1280771d870_5_893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25" name="Google Shape;1525;g1280771d870_5_893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26" name="Google Shape;1526;g1280771d870_5_893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527" name="Google Shape;1527;g1280771d870_5_893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8" name="Google Shape;1528;g1280771d870_5_893"/>
            <p:cNvCxnSpPr>
              <a:stCxn id="1529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29" name="Google Shape;1529;g1280771d870_5_893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530" name="Google Shape;1530;g1280771d870_5_893"/>
            <p:cNvCxnSpPr>
              <a:endCxn id="1531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32" name="Google Shape;1532;g1280771d870_5_893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1" name="Google Shape;1531;g1280771d870_5_893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33" name="Google Shape;1533;g1280771d870_5_893"/>
          <p:cNvSpPr txBox="1"/>
          <p:nvPr/>
        </p:nvSpPr>
        <p:spPr>
          <a:xfrm>
            <a:off x="1294839" y="1351947"/>
            <a:ext cx="9881100" cy="78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 요소 핸들링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 DOM 요소에 접근하는 방법. 태그이름, 아이디, 클래스, 이름 등을 이용해 특정 노드 객체를 선택하는 것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READ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 요소 선택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-getElementBy : 태그의 속성으로 노드를 선택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document.getElementByTagName(“tag_name”)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document.getElementById(“id_name”)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document.getElementByClassName(“class_name”)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document.getElementByName(“name_attribute”)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querySelector(하나의 노드만 가져올 때)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querySelectorAll(여러 개의 노드를 동시에 가져올 때)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-단일 메서드로 원하는 요소를 찾음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Document.querySelector(“#main”, #title, #footer)  여러 셀렉터 나열하며 해당 조건에 맞는 첫번째 노드만 가져옴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Document.querySelectorAll(“#b1, #b2, #b3“) 해당 조건의 모든 노드를 가져옴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노드 간의 관계를 이용해서 접근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parentNode : 부모 노드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childNodes : 자식 노드 리스트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firstChild : 첫 번째 자식 노드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lastChild : 마지막 자식 노드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nextSibling : 다음 형제 노드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previousSibling : 이전 형제 노드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1280771d870_5_908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39" name="Google Shape;1539;g1280771d870_5_908"/>
          <p:cNvGrpSpPr/>
          <p:nvPr/>
        </p:nvGrpSpPr>
        <p:grpSpPr>
          <a:xfrm>
            <a:off x="727539" y="169765"/>
            <a:ext cx="10736921" cy="6307846"/>
            <a:chOff x="799019" y="274573"/>
            <a:chExt cx="10736921" cy="6307846"/>
          </a:xfrm>
        </p:grpSpPr>
        <p:sp>
          <p:nvSpPr>
            <p:cNvPr id="1540" name="Google Shape;1540;g1280771d870_5_908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ㅎ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1" name="Google Shape;1541;g1280771d870_5_908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2" name="Google Shape;1542;g1280771d870_5_908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543" name="Google Shape;1543;g1280771d870_5_908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4" name="Google Shape;1544;g1280771d870_5_908"/>
            <p:cNvCxnSpPr>
              <a:stCxn id="1545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45" name="Google Shape;1545;g1280771d870_5_908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546" name="Google Shape;1546;g1280771d870_5_908"/>
            <p:cNvCxnSpPr>
              <a:endCxn id="1547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48" name="Google Shape;1548;g1280771d870_5_908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7" name="Google Shape;1547;g1280771d870_5_908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49" name="Google Shape;1549;g1280771d870_5_908"/>
          <p:cNvSpPr txBox="1"/>
          <p:nvPr/>
        </p:nvSpPr>
        <p:spPr>
          <a:xfrm>
            <a:off x="1474840" y="1525476"/>
            <a:ext cx="98811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DELETE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remove : 노드 삭제하는 메소드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removeChild : 자식 엘리먼트를 지정해서 삭제하는 메소드 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50" name="Google Shape;1550;g1280771d870_5_9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6987" y="2988726"/>
            <a:ext cx="2216509" cy="76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g1280771d870_5_9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4974290"/>
            <a:ext cx="3324861" cy="57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g1280771d870_5_9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2948" y="2761390"/>
            <a:ext cx="3655096" cy="3295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1280771d870_5_926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58" name="Google Shape;1558;g1280771d870_5_926"/>
          <p:cNvGrpSpPr/>
          <p:nvPr/>
        </p:nvGrpSpPr>
        <p:grpSpPr>
          <a:xfrm>
            <a:off x="727539" y="169765"/>
            <a:ext cx="10736921" cy="6307846"/>
            <a:chOff x="799019" y="274573"/>
            <a:chExt cx="10736921" cy="6307846"/>
          </a:xfrm>
        </p:grpSpPr>
        <p:sp>
          <p:nvSpPr>
            <p:cNvPr id="1559" name="Google Shape;1559;g1280771d870_5_926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ㅎ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0" name="Google Shape;1560;g1280771d870_5_926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1" name="Google Shape;1561;g1280771d870_5_926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562" name="Google Shape;1562;g1280771d870_5_926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3" name="Google Shape;1563;g1280771d870_5_926"/>
            <p:cNvCxnSpPr>
              <a:stCxn id="1564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64" name="Google Shape;1564;g1280771d870_5_926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565" name="Google Shape;1565;g1280771d870_5_926"/>
            <p:cNvCxnSpPr>
              <a:endCxn id="1566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67" name="Google Shape;1567;g1280771d870_5_926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6" name="Google Shape;1566;g1280771d870_5_926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68" name="Google Shape;1568;g1280771d870_5_926"/>
          <p:cNvSpPr txBox="1"/>
          <p:nvPr/>
        </p:nvSpPr>
        <p:spPr>
          <a:xfrm>
            <a:off x="1474839" y="1696065"/>
            <a:ext cx="9881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UPDATE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classList.add  : DOM에 클래스 이름을 추가. 기존 class 이름이 존재하는 상태에서 새로운 이름을 추가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setAttribute : DOM 노드에 속성과 그 값을 설정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69" name="Google Shape;1569;g1280771d870_5_9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0720" y="4617378"/>
            <a:ext cx="594360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g1280771d870_5_9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5012" y="3471529"/>
            <a:ext cx="19050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g1280771d870_5_9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2943" y="3604809"/>
            <a:ext cx="43243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1280771d870_5_944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77" name="Google Shape;1577;g1280771d870_5_944"/>
          <p:cNvGrpSpPr/>
          <p:nvPr/>
        </p:nvGrpSpPr>
        <p:grpSpPr>
          <a:xfrm>
            <a:off x="799019" y="203397"/>
            <a:ext cx="10736921" cy="6307846"/>
            <a:chOff x="799019" y="274573"/>
            <a:chExt cx="10736921" cy="6307846"/>
          </a:xfrm>
        </p:grpSpPr>
        <p:sp>
          <p:nvSpPr>
            <p:cNvPr id="1578" name="Google Shape;1578;g1280771d870_5_944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9" name="Google Shape;1579;g1280771d870_5_944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0" name="Google Shape;1580;g1280771d870_5_944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581" name="Google Shape;1581;g1280771d870_5_944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2" name="Google Shape;1582;g1280771d870_5_944"/>
            <p:cNvCxnSpPr>
              <a:stCxn id="1583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83" name="Google Shape;1583;g1280771d870_5_944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584" name="Google Shape;1584;g1280771d870_5_944"/>
            <p:cNvCxnSpPr>
              <a:endCxn id="1585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86" name="Google Shape;1586;g1280771d870_5_944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5" name="Google Shape;1585;g1280771d870_5_944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587" name="Google Shape;1587;g1280771d870_5_9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0552" y="1496919"/>
            <a:ext cx="9049153" cy="4040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1280771d870_5_959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93" name="Google Shape;1593;g1280771d870_5_959"/>
          <p:cNvGrpSpPr/>
          <p:nvPr/>
        </p:nvGrpSpPr>
        <p:grpSpPr>
          <a:xfrm>
            <a:off x="799019" y="203397"/>
            <a:ext cx="10736921" cy="6307846"/>
            <a:chOff x="799019" y="274573"/>
            <a:chExt cx="10736921" cy="6307846"/>
          </a:xfrm>
        </p:grpSpPr>
        <p:sp>
          <p:nvSpPr>
            <p:cNvPr id="1594" name="Google Shape;1594;g1280771d870_5_959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5" name="Google Shape;1595;g1280771d870_5_959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6" name="Google Shape;1596;g1280771d870_5_959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597" name="Google Shape;1597;g1280771d870_5_959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8" name="Google Shape;1598;g1280771d870_5_959"/>
            <p:cNvCxnSpPr>
              <a:stCxn id="1599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99" name="Google Shape;1599;g1280771d870_5_959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600" name="Google Shape;1600;g1280771d870_5_959"/>
            <p:cNvCxnSpPr>
              <a:endCxn id="1601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02" name="Google Shape;1602;g1280771d870_5_959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01" name="Google Shape;1601;g1280771d870_5_959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03" name="Google Shape;1603;g1280771d870_5_959"/>
          <p:cNvSpPr txBox="1"/>
          <p:nvPr/>
        </p:nvSpPr>
        <p:spPr>
          <a:xfrm>
            <a:off x="990008" y="1373621"/>
            <a:ext cx="108453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브라우저 객체 모델(BOM)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Browser object model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브라우저의 정보에 접근 및 여러 기능들 제어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 객체 모델(DOM)과는 달리 W3C의 표준 객체 모델이 아님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브라우저의 기능적인 요소들을 직접 제어하고 관리할 방법을 제공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자바스크립트에서는 BOM 모델의 객체들을 전역 객체(global object)로 사용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브라우저가 html을 읽어 사용자에게 보여주는데 이러한 브라우저와 관련된 객체들의 집합.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*W3C : World Wide Web Consortium (W3C) W3C는 월드 와이드 웹을 위한 표준을 개발하고 장려하는 조직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1280771d870_5_974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09" name="Google Shape;1609;g1280771d870_5_974"/>
          <p:cNvGrpSpPr/>
          <p:nvPr/>
        </p:nvGrpSpPr>
        <p:grpSpPr>
          <a:xfrm>
            <a:off x="799019" y="203397"/>
            <a:ext cx="10736921" cy="6307846"/>
            <a:chOff x="799019" y="274573"/>
            <a:chExt cx="10736921" cy="6307846"/>
          </a:xfrm>
        </p:grpSpPr>
        <p:sp>
          <p:nvSpPr>
            <p:cNvPr id="1610" name="Google Shape;1610;g1280771d870_5_974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11" name="Google Shape;1611;g1280771d870_5_974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12" name="Google Shape;1612;g1280771d870_5_974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613" name="Google Shape;1613;g1280771d870_5_974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4" name="Google Shape;1614;g1280771d870_5_974"/>
            <p:cNvCxnSpPr>
              <a:stCxn id="1615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15" name="Google Shape;1615;g1280771d870_5_974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616" name="Google Shape;1616;g1280771d870_5_974"/>
            <p:cNvCxnSpPr>
              <a:endCxn id="1617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18" name="Google Shape;1618;g1280771d870_5_974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17" name="Google Shape;1617;g1280771d870_5_974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19" name="Google Shape;1619;g1280771d870_5_974"/>
          <p:cNvSpPr txBox="1"/>
          <p:nvPr/>
        </p:nvSpPr>
        <p:spPr>
          <a:xfrm>
            <a:off x="1314446" y="1024834"/>
            <a:ext cx="105819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Window 객체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BOM(브라우저객체모델)에 기반해 만들어진 최상위 객체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브라우저의 창(window)을 나타내는 객체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대부분의 웹 브라우저에서 지원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 객체 모델(DOM)의 요소들도 모두 window 객체의 프로퍼티가 됨.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특징: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브라우저 창/탭마다 각기 최상위로 하나의 window객체가 있음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웹브라우저 화면(창,탭,프레임)을 참조할 수 있는 객체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Window객체는  전역객체(global object)임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클라이언트가 다룰 수 있는 최상위 객체, 루트 객체/ 전역객체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따라서 프로퍼티, 메서드 쓸 때 객체 이름 앞에 명시할 필요 없음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각각의 window객체인 창/탭 간에 서로 통신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20" name="Google Shape;1620;g1280771d870_5_974"/>
          <p:cNvGraphicFramePr/>
          <p:nvPr/>
        </p:nvGraphicFramePr>
        <p:xfrm>
          <a:off x="2545128" y="56415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{1F73D9B1-D1EC-4AAE-9055-EE442BFA1905}</a:tableStyleId>
              </a:tblPr>
              <a:tblGrid>
                <a:gridCol w="4036225"/>
                <a:gridCol w="3368225"/>
              </a:tblGrid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브라우저 창 크기 조절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브라우저 새 창 열기 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61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window.innerHeight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window.innerWidth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window.open()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g126dd402179_0_162"/>
          <p:cNvGrpSpPr/>
          <p:nvPr/>
        </p:nvGrpSpPr>
        <p:grpSpPr>
          <a:xfrm>
            <a:off x="799019" y="275077"/>
            <a:ext cx="10736921" cy="6307846"/>
            <a:chOff x="799019" y="274573"/>
            <a:chExt cx="10736921" cy="6307846"/>
          </a:xfrm>
        </p:grpSpPr>
        <p:sp>
          <p:nvSpPr>
            <p:cNvPr id="327" name="Google Shape;327;g126dd402179_0_162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8" name="Google Shape;328;g126dd402179_0_162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9" name="Google Shape;329;g126dd402179_0_162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30" name="Google Shape;330;g126dd402179_0_162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1" name="Google Shape;331;g126dd402179_0_162"/>
            <p:cNvCxnSpPr>
              <a:stCxn id="332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32" name="Google Shape;332;g126dd402179_0_162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33" name="Google Shape;333;g126dd402179_0_162"/>
            <p:cNvCxnSpPr>
              <a:endCxn id="334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35" name="Google Shape;335;g126dd402179_0_162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4" name="Google Shape;334;g126dd402179_0_162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6" name="Google Shape;336;g126dd402179_0_162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HTML 개념</a:t>
            </a:r>
            <a:endParaRPr b="0" i="0" sz="32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g126dd402179_0_162"/>
          <p:cNvSpPr txBox="1"/>
          <p:nvPr/>
        </p:nvSpPr>
        <p:spPr>
          <a:xfrm>
            <a:off x="1453470" y="1479759"/>
            <a:ext cx="353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HTML4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126dd402179_0_162"/>
          <p:cNvSpPr txBox="1"/>
          <p:nvPr/>
        </p:nvSpPr>
        <p:spPr>
          <a:xfrm>
            <a:off x="1374625" y="1991425"/>
            <a:ext cx="42807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 DOCTYPE 선언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Strict - 사용 금지된 </a:t>
            </a: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태그와</a:t>
            </a: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&lt;frameset&gt;사용할 수 없음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Transitional - 사용 금지된 </a:t>
            </a: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태그</a:t>
            </a: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 가능 하지만 &lt;frameset&gt; 사용 불가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Frameset - &lt;frameset&gt; 사용 가능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문서의 인코딩 선언 방식도 복잡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9" name="Google Shape;339;g126dd402179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0150" y="1791250"/>
            <a:ext cx="5805800" cy="39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1280771d870_5_990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26" name="Google Shape;1626;g1280771d870_5_990"/>
          <p:cNvGrpSpPr/>
          <p:nvPr/>
        </p:nvGrpSpPr>
        <p:grpSpPr>
          <a:xfrm>
            <a:off x="799019" y="203397"/>
            <a:ext cx="10736921" cy="6307846"/>
            <a:chOff x="799019" y="274573"/>
            <a:chExt cx="10736921" cy="6307846"/>
          </a:xfrm>
        </p:grpSpPr>
        <p:sp>
          <p:nvSpPr>
            <p:cNvPr id="1627" name="Google Shape;1627;g1280771d870_5_990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8" name="Google Shape;1628;g1280771d870_5_990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9" name="Google Shape;1629;g1280771d870_5_990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630" name="Google Shape;1630;g1280771d870_5_990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1" name="Google Shape;1631;g1280771d870_5_990"/>
            <p:cNvCxnSpPr>
              <a:stCxn id="1632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32" name="Google Shape;1632;g1280771d870_5_990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633" name="Google Shape;1633;g1280771d870_5_990"/>
            <p:cNvCxnSpPr>
              <a:endCxn id="1634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35" name="Google Shape;1635;g1280771d870_5_990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4" name="Google Shape;1634;g1280771d870_5_99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36" name="Google Shape;1636;g1280771d870_5_990"/>
          <p:cNvSpPr txBox="1"/>
          <p:nvPr/>
        </p:nvSpPr>
        <p:spPr>
          <a:xfrm>
            <a:off x="1180995" y="1645920"/>
            <a:ext cx="99729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Location 객체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브라우저에 표시된 HTML 문서의 주소를 얻거나, 브라우저에 새 문서를 불러올 때 사용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문서의 URL 주소를 다양하게 해석하여 처리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ex&gt;)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문서의 URL 주소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문서의 호스트 이름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문서의 파일 경로명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7" name="Google Shape;1637;g1280771d870_5_9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0213" y="3628243"/>
            <a:ext cx="714375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g1280771d870_5_9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1639" y="5259960"/>
            <a:ext cx="77343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1280771d870_5_1007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44" name="Google Shape;1644;g1280771d870_5_1007"/>
          <p:cNvGrpSpPr/>
          <p:nvPr/>
        </p:nvGrpSpPr>
        <p:grpSpPr>
          <a:xfrm>
            <a:off x="799019" y="203397"/>
            <a:ext cx="10736921" cy="6307846"/>
            <a:chOff x="799019" y="274573"/>
            <a:chExt cx="10736921" cy="6307846"/>
          </a:xfrm>
        </p:grpSpPr>
        <p:sp>
          <p:nvSpPr>
            <p:cNvPr id="1645" name="Google Shape;1645;g1280771d870_5_1007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46" name="Google Shape;1646;g1280771d870_5_100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47" name="Google Shape;1647;g1280771d870_5_1007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648" name="Google Shape;1648;g1280771d870_5_1007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9" name="Google Shape;1649;g1280771d870_5_1007"/>
            <p:cNvCxnSpPr>
              <a:stCxn id="1650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50" name="Google Shape;1650;g1280771d870_5_1007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651" name="Google Shape;1651;g1280771d870_5_1007"/>
            <p:cNvCxnSpPr>
              <a:endCxn id="1652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53" name="Google Shape;1653;g1280771d870_5_1007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2" name="Google Shape;1652;g1280771d870_5_1007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54" name="Google Shape;1654;g1280771d870_5_1007"/>
          <p:cNvSpPr txBox="1"/>
          <p:nvPr/>
        </p:nvSpPr>
        <p:spPr>
          <a:xfrm>
            <a:off x="1180995" y="1645920"/>
            <a:ext cx="99729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History 객체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브라우저의 히스토리 정보를 문서와 문서 상태 목록으로 저장하는 객체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자바스크립트는 사용자의 개인 정보를 보호하기 위해 이 객체에 접근하는 방법을 일부 제한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ex&gt;)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히스토리 목록의 개수 : 브라우저 히스토리 목록의 개수를 반환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history.length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히스토리 목록 접근하기: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back() : 브라우저 뒤로 가기  </a:t>
            </a:r>
            <a:r>
              <a:rPr b="0" i="0" lang="en-US" sz="1600">
                <a:solidFill>
                  <a:srgbClr val="691C9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window</a:t>
            </a:r>
            <a:r>
              <a:rPr b="0" i="0" lang="en-US" sz="1600">
                <a:solidFill>
                  <a:srgbClr val="57575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r>
              <a:rPr b="0" i="0" lang="en-US" sz="1600">
                <a:solidFill>
                  <a:srgbClr val="B4371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history</a:t>
            </a:r>
            <a:r>
              <a:rPr b="0" i="0" lang="en-US" sz="1600">
                <a:solidFill>
                  <a:srgbClr val="57575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r>
              <a:rPr b="0" i="0" lang="en-US" sz="1600">
                <a:solidFill>
                  <a:srgbClr val="693A1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back</a:t>
            </a:r>
            <a:r>
              <a:rPr b="0" i="0" lang="en-US" sz="1600">
                <a:solidFill>
                  <a:srgbClr val="57575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();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forward() : 브라우저 앞으로 가기  </a:t>
            </a:r>
            <a:r>
              <a:rPr b="0" i="0" lang="en-US" sz="1600">
                <a:solidFill>
                  <a:srgbClr val="691C9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window</a:t>
            </a:r>
            <a:r>
              <a:rPr b="0" i="0" lang="en-US" sz="1600">
                <a:solidFill>
                  <a:srgbClr val="57575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r>
              <a:rPr b="0" i="0" lang="en-US" sz="1600">
                <a:solidFill>
                  <a:srgbClr val="B4371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history</a:t>
            </a:r>
            <a:r>
              <a:rPr b="0" i="0" lang="en-US" sz="1600">
                <a:solidFill>
                  <a:srgbClr val="57575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r>
              <a:rPr b="0" i="0" lang="en-US" sz="1600">
                <a:solidFill>
                  <a:srgbClr val="693A1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forward</a:t>
            </a:r>
            <a:r>
              <a:rPr b="0" i="0" lang="en-US" sz="1600">
                <a:solidFill>
                  <a:srgbClr val="57575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();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go() :인수로 전달받는 정수만큼 히스토리 목록 사이를 이동 </a:t>
            </a:r>
            <a:r>
              <a:rPr b="0" i="0" lang="en-US" sz="1600">
                <a:solidFill>
                  <a:srgbClr val="691C9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window</a:t>
            </a:r>
            <a:r>
              <a:rPr b="0" i="0" lang="en-US" sz="1600">
                <a:solidFill>
                  <a:srgbClr val="57575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r>
              <a:rPr b="0" i="0" lang="en-US" sz="1600">
                <a:solidFill>
                  <a:srgbClr val="B4371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history</a:t>
            </a:r>
            <a:r>
              <a:rPr b="0" i="0" lang="en-US" sz="1600">
                <a:solidFill>
                  <a:srgbClr val="57575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.</a:t>
            </a:r>
            <a:r>
              <a:rPr b="0" i="0" lang="en-US" sz="1600">
                <a:solidFill>
                  <a:srgbClr val="693A1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go</a:t>
            </a:r>
            <a:r>
              <a:rPr b="0" i="0" lang="en-US" sz="1600">
                <a:solidFill>
                  <a:srgbClr val="57575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(</a:t>
            </a:r>
            <a:r>
              <a:rPr b="0" i="0" lang="en-US" sz="1600">
                <a:solidFill>
                  <a:srgbClr val="794938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-</a:t>
            </a:r>
            <a:r>
              <a:rPr b="1" i="0" lang="en-US" sz="1600">
                <a:solidFill>
                  <a:srgbClr val="811F24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1</a:t>
            </a:r>
            <a:r>
              <a:rPr b="0" i="0" lang="en-US" sz="1600">
                <a:solidFill>
                  <a:srgbClr val="57575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);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1280771d870_5_1022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60" name="Google Shape;1660;g1280771d870_5_1022"/>
          <p:cNvGrpSpPr/>
          <p:nvPr/>
        </p:nvGrpSpPr>
        <p:grpSpPr>
          <a:xfrm>
            <a:off x="799019" y="203397"/>
            <a:ext cx="10736921" cy="6307846"/>
            <a:chOff x="799019" y="274573"/>
            <a:chExt cx="10736921" cy="6307846"/>
          </a:xfrm>
        </p:grpSpPr>
        <p:sp>
          <p:nvSpPr>
            <p:cNvPr id="1661" name="Google Shape;1661;g1280771d870_5_1022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2" name="Google Shape;1662;g1280771d870_5_1022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3" name="Google Shape;1663;g1280771d870_5_1022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664" name="Google Shape;1664;g1280771d870_5_1022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65" name="Google Shape;1665;g1280771d870_5_1022"/>
            <p:cNvCxnSpPr>
              <a:stCxn id="1666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66" name="Google Shape;1666;g1280771d870_5_1022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667" name="Google Shape;1667;g1280771d870_5_1022"/>
            <p:cNvCxnSpPr>
              <a:endCxn id="1668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69" name="Google Shape;1669;g1280771d870_5_1022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8" name="Google Shape;1668;g1280771d870_5_1022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70" name="Google Shape;1670;g1280771d870_5_1022"/>
          <p:cNvSpPr txBox="1"/>
          <p:nvPr/>
        </p:nvSpPr>
        <p:spPr>
          <a:xfrm>
            <a:off x="1180995" y="1645920"/>
            <a:ext cx="99729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Screen 객체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사용자의 디스플레이 화면에 대한 다양한 정보를 저장하는 객체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ex&gt;)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사용자의 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크기 : 사용자의 디스플레이 화면의 크기를 픽셀 단위로 반환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b="0"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screen.width와 screen.height는 현재 사용자의 모니터 화면의 크기를 반환</a:t>
            </a:r>
            <a:endParaRPr b="0" i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window.outerWidth와 window.outerHeight는 현재 브라우저 창의 크기를 반환</a:t>
            </a:r>
            <a:endParaRPr b="0" i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실제 사용할 수 있는 화면 크기: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availWidth와 availHeight 프로퍼티는 실제 사용할 수 있는 화면의 크기를 픽셀 단위로 반환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운영체제의 작업 표시줄과 같은 공간을 모두 제외한 크기를 반환</a:t>
            </a:r>
            <a:endParaRPr b="0" i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 색상당 사용할 수 있는 비트수: </a:t>
            </a:r>
            <a:r>
              <a:rPr b="0"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용자 화면에서 한 색상당 사용할 수 있는 비트 수를 반환</a:t>
            </a:r>
            <a:endParaRPr b="0" i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픽셀당 표시할 수 있는 비트수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1280771d870_5_1037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76" name="Google Shape;1676;g1280771d870_5_1037"/>
          <p:cNvGrpSpPr/>
          <p:nvPr/>
        </p:nvGrpSpPr>
        <p:grpSpPr>
          <a:xfrm>
            <a:off x="799019" y="203397"/>
            <a:ext cx="10736921" cy="6307846"/>
            <a:chOff x="799019" y="274573"/>
            <a:chExt cx="10736921" cy="6307846"/>
          </a:xfrm>
        </p:grpSpPr>
        <p:sp>
          <p:nvSpPr>
            <p:cNvPr id="1677" name="Google Shape;1677;g1280771d870_5_1037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8" name="Google Shape;1678;g1280771d870_5_103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9" name="Google Shape;1679;g1280771d870_5_1037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680" name="Google Shape;1680;g1280771d870_5_1037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1" name="Google Shape;1681;g1280771d870_5_1037"/>
            <p:cNvCxnSpPr>
              <a:stCxn id="1682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82" name="Google Shape;1682;g1280771d870_5_1037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683" name="Google Shape;1683;g1280771d870_5_1037"/>
            <p:cNvCxnSpPr>
              <a:endCxn id="1684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85" name="Google Shape;1685;g1280771d870_5_1037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4" name="Google Shape;1684;g1280771d870_5_1037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686" name="Google Shape;1686;g1280771d870_5_10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0649" y="4547113"/>
            <a:ext cx="941070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g1280771d870_5_10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3987" y="1258374"/>
            <a:ext cx="9344025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1280771d870_5_1053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93" name="Google Shape;1693;g1280771d870_5_1053"/>
          <p:cNvGrpSpPr/>
          <p:nvPr/>
        </p:nvGrpSpPr>
        <p:grpSpPr>
          <a:xfrm>
            <a:off x="727539" y="275077"/>
            <a:ext cx="10736921" cy="6307846"/>
            <a:chOff x="799019" y="274573"/>
            <a:chExt cx="10736921" cy="6307846"/>
          </a:xfrm>
        </p:grpSpPr>
        <p:sp>
          <p:nvSpPr>
            <p:cNvPr id="1694" name="Google Shape;1694;g1280771d870_5_1053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5" name="Google Shape;1695;g1280771d870_5_1053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6" name="Google Shape;1696;g1280771d870_5_1053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697" name="Google Shape;1697;g1280771d870_5_1053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8" name="Google Shape;1698;g1280771d870_5_1053"/>
            <p:cNvCxnSpPr>
              <a:stCxn id="1699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99" name="Google Shape;1699;g1280771d870_5_1053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00" name="Google Shape;1700;g1280771d870_5_1053"/>
            <p:cNvCxnSpPr>
              <a:endCxn id="1701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02" name="Google Shape;1702;g1280771d870_5_1053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1" name="Google Shape;1701;g1280771d870_5_1053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03" name="Google Shape;1703;g1280771d870_5_1053"/>
          <p:cNvSpPr txBox="1"/>
          <p:nvPr/>
        </p:nvSpPr>
        <p:spPr>
          <a:xfrm>
            <a:off x="1180996" y="1259525"/>
            <a:ext cx="99729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Navigator 객체 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브라우저 공급자 및 버전 정보 등을 포함한 브라우저에 대한 다양한 정보를 저장하는 객체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넷스케이프(Netscape)의 초기 웹 브라우저였던 네비게이터(Navigator)에서 유래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브러우저의 이름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브라우저 버전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브라우저가 실행되고 있는 운영체제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브라우저의 기본 언어 설정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자바 애플릿 실행 여부</a:t>
            </a:r>
            <a:endParaRPr sz="14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쿠키(cookie) 사용 여부</a:t>
            </a:r>
            <a:endParaRPr sz="14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280771d870_5_1068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09" name="Google Shape;1709;g1280771d870_5_1068"/>
          <p:cNvGrpSpPr/>
          <p:nvPr/>
        </p:nvGrpSpPr>
        <p:grpSpPr>
          <a:xfrm>
            <a:off x="727539" y="275077"/>
            <a:ext cx="10736921" cy="6307846"/>
            <a:chOff x="799019" y="274573"/>
            <a:chExt cx="10736921" cy="6307846"/>
          </a:xfrm>
        </p:grpSpPr>
        <p:sp>
          <p:nvSpPr>
            <p:cNvPr id="1710" name="Google Shape;1710;g1280771d870_5_1068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1" name="Google Shape;1711;g1280771d870_5_1068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2" name="Google Shape;1712;g1280771d870_5_1068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13" name="Google Shape;1713;g1280771d870_5_1068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4" name="Google Shape;1714;g1280771d870_5_1068"/>
            <p:cNvCxnSpPr>
              <a:stCxn id="1715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15" name="Google Shape;1715;g1280771d870_5_1068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16" name="Google Shape;1716;g1280771d870_5_1068"/>
            <p:cNvCxnSpPr>
              <a:endCxn id="1717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18" name="Google Shape;1718;g1280771d870_5_1068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7" name="Google Shape;1717;g1280771d870_5_1068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719" name="Google Shape;1719;g1280771d870_5_10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4892" y="4697351"/>
            <a:ext cx="9180240" cy="1609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g1280771d870_5_10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0736" y="1335471"/>
            <a:ext cx="6009533" cy="2889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1280771d870_5_1084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26" name="Google Shape;1726;g1280771d870_5_1084"/>
          <p:cNvGrpSpPr/>
          <p:nvPr/>
        </p:nvGrpSpPr>
        <p:grpSpPr>
          <a:xfrm>
            <a:off x="727539" y="275077"/>
            <a:ext cx="10736921" cy="6307846"/>
            <a:chOff x="799019" y="274573"/>
            <a:chExt cx="10736921" cy="6307846"/>
          </a:xfrm>
        </p:grpSpPr>
        <p:sp>
          <p:nvSpPr>
            <p:cNvPr id="1727" name="Google Shape;1727;g1280771d870_5_1084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8" name="Google Shape;1728;g1280771d870_5_1084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9" name="Google Shape;1729;g1280771d870_5_1084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30" name="Google Shape;1730;g1280771d870_5_1084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1" name="Google Shape;1731;g1280771d870_5_1084"/>
            <p:cNvCxnSpPr>
              <a:stCxn id="1732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32" name="Google Shape;1732;g1280771d870_5_1084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33" name="Google Shape;1733;g1280771d870_5_1084"/>
            <p:cNvCxnSpPr>
              <a:endCxn id="1734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35" name="Google Shape;1735;g1280771d870_5_1084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4" name="Google Shape;1734;g1280771d870_5_1084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36" name="Google Shape;1736;g1280771d870_5_1084"/>
          <p:cNvSpPr txBox="1"/>
          <p:nvPr/>
        </p:nvSpPr>
        <p:spPr>
          <a:xfrm>
            <a:off x="1474839" y="1696065"/>
            <a:ext cx="988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7" name="Google Shape;1737;g1280771d870_5_1084"/>
          <p:cNvSpPr txBox="1"/>
          <p:nvPr/>
        </p:nvSpPr>
        <p:spPr>
          <a:xfrm>
            <a:off x="1528774" y="1493968"/>
            <a:ext cx="93363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이벤트(event)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웹 브라우저가 알려주는 HTML 요소에 대한 사건의 발생</a:t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자바스크립트는 이렇게 발생한 이벤트에 반응하여 특정 동작을 수행</a:t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 클라이언트 측 자바스크립트를 비동기식 이벤트 중심(event-driven)의 프로그래밍 모델</a:t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이벤트 타입(event type)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키보드, 마우스, HTML DOM, Window 객체 등을 처리하는 이벤트가 폭넓게 제공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8" name="Google Shape;1738;g1280771d870_5_10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1751" y="5093926"/>
            <a:ext cx="48672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g1280771d870_5_10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1751" y="5613636"/>
            <a:ext cx="3133725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280771d870_5_1102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45" name="Google Shape;1745;g1280771d870_5_1102"/>
          <p:cNvGrpSpPr/>
          <p:nvPr/>
        </p:nvGrpSpPr>
        <p:grpSpPr>
          <a:xfrm>
            <a:off x="727539" y="275077"/>
            <a:ext cx="10736921" cy="6307846"/>
            <a:chOff x="799019" y="274573"/>
            <a:chExt cx="10736921" cy="6307846"/>
          </a:xfrm>
        </p:grpSpPr>
        <p:sp>
          <p:nvSpPr>
            <p:cNvPr id="1746" name="Google Shape;1746;g1280771d870_5_1102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7" name="Google Shape;1747;g1280771d870_5_1102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8" name="Google Shape;1748;g1280771d870_5_1102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49" name="Google Shape;1749;g1280771d870_5_1102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0" name="Google Shape;1750;g1280771d870_5_1102"/>
            <p:cNvCxnSpPr>
              <a:stCxn id="1751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51" name="Google Shape;1751;g1280771d870_5_1102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52" name="Google Shape;1752;g1280771d870_5_1102"/>
            <p:cNvCxnSpPr>
              <a:endCxn id="1753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54" name="Google Shape;1754;g1280771d870_5_1102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3" name="Google Shape;1753;g1280771d870_5_1102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55" name="Google Shape;1755;g1280771d870_5_1102"/>
          <p:cNvSpPr txBox="1"/>
          <p:nvPr/>
        </p:nvSpPr>
        <p:spPr>
          <a:xfrm>
            <a:off x="1474839" y="1696065"/>
            <a:ext cx="988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6" name="Google Shape;1756;g1280771d870_5_1102"/>
          <p:cNvSpPr txBox="1"/>
          <p:nvPr/>
        </p:nvSpPr>
        <p:spPr>
          <a:xfrm>
            <a:off x="1605892" y="1655873"/>
            <a:ext cx="9366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이벤트 리스너(event listener) = 이벤트 핸들러(event handler)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이벤트가 발생했을 때 그 처리를 담당</a:t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지정된 타입의 이벤트가 특정 요소에서 발생하면, 웹 브라우저는 그 요소에 등록된 이벤트 리스너를 실행</a:t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Ex ) 버튼을 누름, 마우스 올림. 등</a:t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280771d870_5_1118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62" name="Google Shape;1762;g1280771d870_5_1118"/>
          <p:cNvGrpSpPr/>
          <p:nvPr/>
        </p:nvGrpSpPr>
        <p:grpSpPr>
          <a:xfrm>
            <a:off x="774592" y="194797"/>
            <a:ext cx="10736921" cy="6307846"/>
            <a:chOff x="799019" y="274573"/>
            <a:chExt cx="10736921" cy="6307846"/>
          </a:xfrm>
        </p:grpSpPr>
        <p:sp>
          <p:nvSpPr>
            <p:cNvPr id="1763" name="Google Shape;1763;g1280771d870_5_1118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4" name="Google Shape;1764;g1280771d870_5_1118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5" name="Google Shape;1765;g1280771d870_5_1118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66" name="Google Shape;1766;g1280771d870_5_1118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7" name="Google Shape;1767;g1280771d870_5_1118"/>
            <p:cNvCxnSpPr>
              <a:stCxn id="1768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68" name="Google Shape;1768;g1280771d870_5_1118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69" name="Google Shape;1769;g1280771d870_5_1118"/>
            <p:cNvCxnSpPr>
              <a:endCxn id="1770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71" name="Google Shape;1771;g1280771d870_5_1118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0" name="Google Shape;1770;g1280771d870_5_1118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72" name="Google Shape;1772;g1280771d870_5_1118"/>
          <p:cNvSpPr txBox="1"/>
          <p:nvPr/>
        </p:nvSpPr>
        <p:spPr>
          <a:xfrm>
            <a:off x="1474839" y="1696065"/>
            <a:ext cx="988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3" name="Google Shape;1773;g1280771d870_5_1118"/>
          <p:cNvSpPr txBox="1"/>
          <p:nvPr/>
        </p:nvSpPr>
        <p:spPr>
          <a:xfrm>
            <a:off x="1373851" y="1196005"/>
            <a:ext cx="9336300" cy="6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이벤트 리스너 등록</a:t>
            </a:r>
            <a:endParaRPr b="1" i="0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객체나 요소에 등록되어야만 호출</a:t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등록방법</a:t>
            </a:r>
            <a:endParaRPr b="1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Arial"/>
              <a:buAutoNum type="arabicPeriod"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이벤트의 대상이 되는 </a:t>
            </a:r>
            <a:r>
              <a:rPr b="0" i="0" lang="en-US" sz="1800" u="sng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객체나 요소에 프로퍼티로 등록</a:t>
            </a: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하는 방법</a:t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1-1. 자바스크립트 코드에서 프로퍼티로 등록: 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- 단점은 이벤트 타입별로 오직 하나의 이벤트 리스너만을 등록</a:t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4" name="Google Shape;1774;g1280771d870_5_1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35" y="3684608"/>
            <a:ext cx="5986043" cy="182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g1280771d870_5_1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7661" y="4921526"/>
            <a:ext cx="5229746" cy="1259520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g1280771d870_5_1118"/>
          <p:cNvSpPr txBox="1"/>
          <p:nvPr/>
        </p:nvSpPr>
        <p:spPr>
          <a:xfrm>
            <a:off x="787335" y="6965649"/>
            <a:ext cx="452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*프로퍼티: object를 위해 데이터를 저장 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280771d870_5_1137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82" name="Google Shape;1782;g1280771d870_5_1137"/>
          <p:cNvGrpSpPr/>
          <p:nvPr/>
        </p:nvGrpSpPr>
        <p:grpSpPr>
          <a:xfrm>
            <a:off x="774592" y="194797"/>
            <a:ext cx="10736921" cy="6307846"/>
            <a:chOff x="799019" y="274573"/>
            <a:chExt cx="10736921" cy="6307846"/>
          </a:xfrm>
        </p:grpSpPr>
        <p:sp>
          <p:nvSpPr>
            <p:cNvPr id="1783" name="Google Shape;1783;g1280771d870_5_1137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84" name="Google Shape;1784;g1280771d870_5_113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85" name="Google Shape;1785;g1280771d870_5_1137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86" name="Google Shape;1786;g1280771d870_5_1137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7" name="Google Shape;1787;g1280771d870_5_1137"/>
            <p:cNvCxnSpPr>
              <a:stCxn id="1788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88" name="Google Shape;1788;g1280771d870_5_1137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89" name="Google Shape;1789;g1280771d870_5_1137"/>
            <p:cNvCxnSpPr>
              <a:endCxn id="1790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91" name="Google Shape;1791;g1280771d870_5_1137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0" name="Google Shape;1790;g1280771d870_5_1137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92" name="Google Shape;1792;g1280771d870_5_1137"/>
          <p:cNvSpPr txBox="1"/>
          <p:nvPr/>
        </p:nvSpPr>
        <p:spPr>
          <a:xfrm>
            <a:off x="1474839" y="1696065"/>
            <a:ext cx="988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3" name="Google Shape;1793;g1280771d870_5_1137"/>
          <p:cNvSpPr txBox="1"/>
          <p:nvPr/>
        </p:nvSpPr>
        <p:spPr>
          <a:xfrm>
            <a:off x="1373851" y="1196005"/>
            <a:ext cx="93363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이벤트 리스너 등록</a:t>
            </a:r>
            <a:endParaRPr b="1" i="0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객체나 요소에 등록되어야만 호출</a:t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등록방법</a:t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1-2. </a:t>
            </a:r>
            <a:r>
              <a:rPr b="0" i="0" lang="en-US" sz="1800" u="sng" cap="none" strike="noStrike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HTML 태그에 속성으로 등록</a:t>
            </a:r>
            <a:r>
              <a:rPr b="0" i="0" lang="en-US" sz="1800" u="none" cap="none" strike="noStrike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	- HTML 코드에 자바스크립트 코드가 추가-&gt; 가독성 , 유지보수에 좋지 않음</a:t>
            </a:r>
            <a:endParaRPr/>
          </a:p>
          <a:p>
            <a:pPr indent="-2286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4" name="Google Shape;1794;g1280771d870_5_1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851" y="3281412"/>
            <a:ext cx="830580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g1280771d870_5_1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1076" y="4432423"/>
            <a:ext cx="4425689" cy="1918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g126dd402179_0_144"/>
          <p:cNvGrpSpPr/>
          <p:nvPr/>
        </p:nvGrpSpPr>
        <p:grpSpPr>
          <a:xfrm>
            <a:off x="799019" y="275077"/>
            <a:ext cx="10736921" cy="6307846"/>
            <a:chOff x="799019" y="274573"/>
            <a:chExt cx="10736921" cy="6307846"/>
          </a:xfrm>
        </p:grpSpPr>
        <p:sp>
          <p:nvSpPr>
            <p:cNvPr id="345" name="Google Shape;345;g126dd402179_0_144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6" name="Google Shape;346;g126dd402179_0_144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g126dd402179_0_144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48" name="Google Shape;348;g126dd402179_0_144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9" name="Google Shape;349;g126dd402179_0_144"/>
            <p:cNvCxnSpPr>
              <a:stCxn id="350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50" name="Google Shape;350;g126dd402179_0_144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51" name="Google Shape;351;g126dd402179_0_144"/>
            <p:cNvCxnSpPr>
              <a:endCxn id="352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53" name="Google Shape;353;g126dd402179_0_144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2" name="Google Shape;352;g126dd402179_0_144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54" name="Google Shape;354;g126dd402179_0_144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HTML 개념</a:t>
            </a:r>
            <a:endParaRPr b="0" i="0" sz="3200" u="none" cap="none" strike="noStrik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g126dd402179_0_144"/>
          <p:cNvSpPr txBox="1"/>
          <p:nvPr/>
        </p:nvSpPr>
        <p:spPr>
          <a:xfrm>
            <a:off x="1453470" y="1479759"/>
            <a:ext cx="353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HTML5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g126dd402179_0_144"/>
          <p:cNvSpPr txBox="1"/>
          <p:nvPr/>
        </p:nvSpPr>
        <p:spPr>
          <a:xfrm>
            <a:off x="1374625" y="1991425"/>
            <a:ext cx="4648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간편한 DOCTYPE 선언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간편한 인코딩 선언</a:t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7" name="Google Shape;357;g126dd402179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6225" y="1705550"/>
            <a:ext cx="4648200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1280771d870_5_1155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01" name="Google Shape;1801;g1280771d870_5_1155"/>
          <p:cNvGrpSpPr/>
          <p:nvPr/>
        </p:nvGrpSpPr>
        <p:grpSpPr>
          <a:xfrm>
            <a:off x="774592" y="194797"/>
            <a:ext cx="10736921" cy="6307846"/>
            <a:chOff x="799019" y="274573"/>
            <a:chExt cx="10736921" cy="6307846"/>
          </a:xfrm>
        </p:grpSpPr>
        <p:sp>
          <p:nvSpPr>
            <p:cNvPr id="1802" name="Google Shape;1802;g1280771d870_5_1155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3" name="Google Shape;1803;g1280771d870_5_1155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4" name="Google Shape;1804;g1280771d870_5_1155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05" name="Google Shape;1805;g1280771d870_5_1155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6" name="Google Shape;1806;g1280771d870_5_1155"/>
            <p:cNvCxnSpPr>
              <a:stCxn id="1807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07" name="Google Shape;1807;g1280771d870_5_1155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08" name="Google Shape;1808;g1280771d870_5_1155"/>
            <p:cNvCxnSpPr>
              <a:endCxn id="1809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10" name="Google Shape;1810;g1280771d870_5_1155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9" name="Google Shape;1809;g1280771d870_5_1155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11" name="Google Shape;1811;g1280771d870_5_1155"/>
          <p:cNvSpPr txBox="1"/>
          <p:nvPr/>
        </p:nvSpPr>
        <p:spPr>
          <a:xfrm>
            <a:off x="1474839" y="1696065"/>
            <a:ext cx="988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2" name="Google Shape;1812;g1280771d870_5_1155"/>
          <p:cNvSpPr txBox="1"/>
          <p:nvPr/>
        </p:nvSpPr>
        <p:spPr>
          <a:xfrm>
            <a:off x="1373850" y="1196000"/>
            <a:ext cx="10221300" cy="82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이벤트 리스너 등록</a:t>
            </a:r>
            <a:endParaRPr b="1" i="0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객체나 요소에 등록되어야만 호출</a:t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2. 객체나 요소의 </a:t>
            </a:r>
            <a:r>
              <a:rPr b="0" i="0" lang="en-US" sz="1800" u="sng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메소드에 이벤트 리스너를 전달하는 </a:t>
            </a: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방법</a:t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	2-1. addEventListener()</a:t>
            </a:r>
            <a:endParaRPr b="0" i="0" sz="1800">
              <a:solidFill>
                <a:srgbClr val="575757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75757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	대상객체.addEventListener(이벤트명, 실행할이벤트리스너, 이벤트전파방식)</a:t>
            </a:r>
            <a:endParaRPr/>
          </a:p>
          <a:p>
            <a:pPr indent="-400050" lvl="3" marL="1771650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400"/>
              <a:buFont typeface="Malgun Gothic"/>
              <a:buAutoNum type="romanUcPeriod"/>
            </a:pPr>
            <a:r>
              <a:rPr b="0" i="0" lang="en-US" sz="1400" u="none" cap="none" strike="noStrike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1. 이벤트 명 : 이벤트 리스너를 등록할 이벤트 타입을 문자열로 전달</a:t>
            </a:r>
            <a:endParaRPr/>
          </a:p>
          <a:p>
            <a:pPr indent="-400050" lvl="3" marL="1771650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400"/>
              <a:buFont typeface="Malgun Gothic"/>
              <a:buAutoNum type="romanUcPeriod"/>
            </a:pPr>
            <a:r>
              <a:rPr b="0" i="0" lang="en-US" sz="1400" u="none" cap="none" strike="noStrike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2. 실행할 이벤트 리스너 : 지정된 이벤트가 발생했을 때 실행할 이벤트 리스너를 전달</a:t>
            </a:r>
            <a:endParaRPr/>
          </a:p>
          <a:p>
            <a:pPr indent="-400050" lvl="3" marL="1771650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400"/>
              <a:buFont typeface="Malgun Gothic"/>
              <a:buAutoNum type="romanUcPeriod"/>
            </a:pPr>
            <a:r>
              <a:rPr b="0" i="0" lang="en-US" sz="1400" u="none" cap="none" strike="noStrike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3. 이벤트 전파 방식 : false면 버블링(bubbling) 방식</a:t>
            </a:r>
            <a:r>
              <a:rPr lang="en-US">
                <a:solidFill>
                  <a:srgbClr val="575757"/>
                </a:solidFill>
              </a:rPr>
              <a:t>,</a:t>
            </a:r>
            <a:r>
              <a:rPr b="0" i="0" lang="en-US" sz="1400" u="none" cap="none" strike="noStrike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 true면 캡처링(capturing) 방식</a:t>
            </a:r>
            <a:r>
              <a:rPr lang="en-US">
                <a:solidFill>
                  <a:srgbClr val="575757"/>
                </a:solidFill>
              </a:rPr>
              <a:t>으로 </a:t>
            </a:r>
            <a:r>
              <a:rPr b="0" i="0" lang="en-US" sz="1400" u="none" cap="none" strike="noStrike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이벤트 전파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이벤트 리스너를 프로퍼티로 등록할 때는 "on"이 붙은 이벤트 타입을 사용하지만, addEventListener() 메소드에서는 "on"이 붙지 않은 이벤트 타입을 사용해야 합니다.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addEventListener() 메소드는 익스플로러 8과 그 이전 버전, 오페라 6과 그 이전 버전에서는 지원하지 않으므로, 대신에 이와 유사한 동작을 하는 attachEvent() 메소드와 detachEvent() 메소드를 사용해야 합니다.</a:t>
            </a:r>
            <a:endParaRPr/>
          </a:p>
        </p:txBody>
      </p:sp>
      <p:pic>
        <p:nvPicPr>
          <p:cNvPr id="1813" name="Google Shape;1813;g1280771d870_5_1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0996" y="4139178"/>
            <a:ext cx="781050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g1280771d870_5_1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9186" y="4242954"/>
            <a:ext cx="280035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1280771d870_5_1173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20" name="Google Shape;1820;g1280771d870_5_1173"/>
          <p:cNvGrpSpPr/>
          <p:nvPr/>
        </p:nvGrpSpPr>
        <p:grpSpPr>
          <a:xfrm>
            <a:off x="836061" y="194797"/>
            <a:ext cx="10736921" cy="6307846"/>
            <a:chOff x="799019" y="274573"/>
            <a:chExt cx="10736921" cy="6307846"/>
          </a:xfrm>
        </p:grpSpPr>
        <p:sp>
          <p:nvSpPr>
            <p:cNvPr id="1821" name="Google Shape;1821;g1280771d870_5_1173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2" name="Google Shape;1822;g1280771d870_5_1173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3" name="Google Shape;1823;g1280771d870_5_1173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24" name="Google Shape;1824;g1280771d870_5_1173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5" name="Google Shape;1825;g1280771d870_5_1173"/>
            <p:cNvCxnSpPr>
              <a:stCxn id="1826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26" name="Google Shape;1826;g1280771d870_5_1173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27" name="Google Shape;1827;g1280771d870_5_1173"/>
            <p:cNvCxnSpPr>
              <a:endCxn id="1828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29" name="Google Shape;1829;g1280771d870_5_1173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8" name="Google Shape;1828;g1280771d870_5_1173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30" name="Google Shape;1830;g1280771d870_5_1173"/>
          <p:cNvSpPr txBox="1"/>
          <p:nvPr/>
        </p:nvSpPr>
        <p:spPr>
          <a:xfrm>
            <a:off x="1474839" y="1696065"/>
            <a:ext cx="988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1" name="Google Shape;1831;g1280771d870_5_1173"/>
          <p:cNvSpPr txBox="1"/>
          <p:nvPr/>
        </p:nvSpPr>
        <p:spPr>
          <a:xfrm>
            <a:off x="1373851" y="1196005"/>
            <a:ext cx="9336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여러 개의 이벤트 리스너 등록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addEventListener() </a:t>
            </a:r>
            <a:r>
              <a:rPr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메소드 :  </a:t>
            </a: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 하나의 객체에 여러 개의 이벤트 리스너를 등록</a:t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2" name="Google Shape;1832;g1280771d870_5_1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851" y="2513915"/>
            <a:ext cx="8334375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g1280771d870_5_1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8891" y="5303468"/>
            <a:ext cx="127635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g1280771d870_5_11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8127" y="5320382"/>
            <a:ext cx="136207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g1280771d870_5_11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21381" y="5261573"/>
            <a:ext cx="137160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1280771d870_5_1193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41" name="Google Shape;1841;g1280771d870_5_1193"/>
          <p:cNvGrpSpPr/>
          <p:nvPr/>
        </p:nvGrpSpPr>
        <p:grpSpPr>
          <a:xfrm>
            <a:off x="774592" y="194797"/>
            <a:ext cx="10736921" cy="6307846"/>
            <a:chOff x="799019" y="274573"/>
            <a:chExt cx="10736921" cy="6307846"/>
          </a:xfrm>
        </p:grpSpPr>
        <p:sp>
          <p:nvSpPr>
            <p:cNvPr id="1842" name="Google Shape;1842;g1280771d870_5_1193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3" name="Google Shape;1843;g1280771d870_5_1193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4" name="Google Shape;1844;g1280771d870_5_1193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45" name="Google Shape;1845;g1280771d870_5_1193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6" name="Google Shape;1846;g1280771d870_5_1193"/>
            <p:cNvCxnSpPr>
              <a:stCxn id="1847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47" name="Google Shape;1847;g1280771d870_5_1193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48" name="Google Shape;1848;g1280771d870_5_1193"/>
            <p:cNvCxnSpPr>
              <a:endCxn id="1849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50" name="Google Shape;1850;g1280771d870_5_1193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9" name="Google Shape;1849;g1280771d870_5_1193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51" name="Google Shape;1851;g1280771d870_5_1193"/>
          <p:cNvSpPr txBox="1"/>
          <p:nvPr/>
        </p:nvSpPr>
        <p:spPr>
          <a:xfrm>
            <a:off x="1474839" y="1696065"/>
            <a:ext cx="988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2" name="Google Shape;1852;g1280771d870_5_1193"/>
          <p:cNvSpPr txBox="1"/>
          <p:nvPr/>
        </p:nvSpPr>
        <p:spPr>
          <a:xfrm>
            <a:off x="1156568" y="906575"/>
            <a:ext cx="10661100" cy="4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이벤트 리스너 호출</a:t>
            </a:r>
            <a:endParaRPr b="1" i="0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이벤트 리스너가 등록 -&gt;  해당 객체나 요소에 지정된 타입의 이벤트가 발생 -&gt; 브라우저는 자동으로 등록된 이벤트 리스너를 호출</a:t>
            </a:r>
            <a:endParaRPr sz="16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이때 이벤트 리스너는 인수로 이벤트 객체(event object)를 전달받으며, 식별자를 통해 전달받은 이벤트 객체를 참조</a:t>
            </a:r>
            <a:endParaRPr b="0" i="0" sz="16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이벤트 객체(event object)</a:t>
            </a:r>
            <a:endParaRPr/>
          </a:p>
          <a:p>
            <a:pPr indent="-2730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600"/>
              <a:buFont typeface="Arial"/>
              <a:buChar char="•"/>
            </a:pPr>
            <a:r>
              <a:rPr i="0" lang="en-US" sz="1600">
                <a:solidFill>
                  <a:srgbClr val="575757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타입의 이벤트와 관련이 있는 객체</a:t>
            </a:r>
            <a:r>
              <a:rPr lang="en-US" sz="16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, </a:t>
            </a:r>
            <a:r>
              <a:rPr i="0" lang="en-US" sz="1600">
                <a:solidFill>
                  <a:srgbClr val="575757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이벤트에 대한 상세 정보를 저장</a:t>
            </a:r>
            <a:endParaRPr i="0" sz="1600">
              <a:solidFill>
                <a:srgbClr val="57575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600"/>
              <a:buFont typeface="Malgun Gothic"/>
              <a:buChar char="•"/>
            </a:pPr>
            <a:r>
              <a:rPr i="0" lang="en-US" sz="1600">
                <a:solidFill>
                  <a:srgbClr val="575757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 프로퍼티(</a:t>
            </a:r>
            <a:r>
              <a:rPr lang="en-US" sz="1600">
                <a:solidFill>
                  <a:srgbClr val="575757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타입</a:t>
            </a:r>
            <a:r>
              <a:rPr i="0" lang="en-US" sz="1600">
                <a:solidFill>
                  <a:srgbClr val="575757"/>
                </a:solidFill>
                <a:latin typeface="Malgun Gothic"/>
                <a:ea typeface="Malgun Gothic"/>
                <a:cs typeface="Malgun Gothic"/>
                <a:sym typeface="Malgun Gothic"/>
              </a:rPr>
              <a:t>)와 이벤트의 대상을 나타내는 target 프로퍼티(이벤트 대상)를 가짐.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600"/>
              <a:buFont typeface="Malgun Gothic"/>
              <a:buChar char="•"/>
            </a:pPr>
            <a:r>
              <a:rPr i="0" lang="en-US" sz="1600">
                <a:solidFill>
                  <a:srgbClr val="575757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객체는 이벤트 리스너가 호출될 때 인수로 전달됨</a:t>
            </a:r>
            <a:endParaRPr i="0" sz="1600">
              <a:solidFill>
                <a:srgbClr val="57575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280771d870_5_1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0999" y="4273274"/>
            <a:ext cx="6770450" cy="20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g1280771d870_5_1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0700" y="4386350"/>
            <a:ext cx="7150425" cy="9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1280771d870_5_1211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60" name="Google Shape;1860;g1280771d870_5_1211"/>
          <p:cNvGrpSpPr/>
          <p:nvPr/>
        </p:nvGrpSpPr>
        <p:grpSpPr>
          <a:xfrm>
            <a:off x="774592" y="194797"/>
            <a:ext cx="10736921" cy="6307846"/>
            <a:chOff x="799019" y="274573"/>
            <a:chExt cx="10736921" cy="6307846"/>
          </a:xfrm>
        </p:grpSpPr>
        <p:sp>
          <p:nvSpPr>
            <p:cNvPr id="1861" name="Google Shape;1861;g1280771d870_5_1211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2" name="Google Shape;1862;g1280771d870_5_1211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3" name="Google Shape;1863;g1280771d870_5_1211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64" name="Google Shape;1864;g1280771d870_5_1211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5" name="Google Shape;1865;g1280771d870_5_1211"/>
            <p:cNvCxnSpPr>
              <a:stCxn id="1866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66" name="Google Shape;1866;g1280771d870_5_1211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67" name="Google Shape;1867;g1280771d870_5_1211"/>
            <p:cNvCxnSpPr>
              <a:endCxn id="1868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69" name="Google Shape;1869;g1280771d870_5_1211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8" name="Google Shape;1868;g1280771d870_5_1211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70" name="Google Shape;1870;g1280771d870_5_1211"/>
          <p:cNvSpPr txBox="1"/>
          <p:nvPr/>
        </p:nvSpPr>
        <p:spPr>
          <a:xfrm>
            <a:off x="1474839" y="1696065"/>
            <a:ext cx="988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1" name="Google Shape;1871;g1280771d870_5_1211"/>
          <p:cNvSpPr txBox="1"/>
          <p:nvPr/>
        </p:nvSpPr>
        <p:spPr>
          <a:xfrm>
            <a:off x="1373851" y="1196005"/>
            <a:ext cx="9336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이벤트 호출 순서</a:t>
            </a:r>
            <a:endParaRPr b="1" i="0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addEventListener() 메소드: 하나의 이벤트 타입에 여러 개의 이벤트 리스너를 등록</a:t>
            </a:r>
            <a:endParaRPr b="1" i="0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1. 이벤트의 대상이 되는 객체나 요소에 프로퍼티로 등록한 </a:t>
            </a:r>
            <a:r>
              <a:rPr b="0" i="0" lang="en-US" sz="1800" u="sng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이벤트 리스너를 가장 먼저 호출</a:t>
            </a:r>
            <a:endParaRPr b="0" i="0" sz="1800" u="sng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2. addEventListener() 메소드를 사용하여 등록한 </a:t>
            </a:r>
            <a:r>
              <a:rPr b="0" i="0" lang="en-US" sz="1800" u="sng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이벤트 리스너를 등록한 순서대로 호출</a:t>
            </a:r>
            <a:endParaRPr sz="1800" u="sng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1280771d870_5_1227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77" name="Google Shape;1877;g1280771d870_5_1227"/>
          <p:cNvGrpSpPr/>
          <p:nvPr/>
        </p:nvGrpSpPr>
        <p:grpSpPr>
          <a:xfrm>
            <a:off x="774592" y="194797"/>
            <a:ext cx="10736921" cy="6307846"/>
            <a:chOff x="799019" y="274573"/>
            <a:chExt cx="10736921" cy="6307846"/>
          </a:xfrm>
        </p:grpSpPr>
        <p:sp>
          <p:nvSpPr>
            <p:cNvPr id="1878" name="Google Shape;1878;g1280771d870_5_1227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9" name="Google Shape;1879;g1280771d870_5_122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0" name="Google Shape;1880;g1280771d870_5_1227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81" name="Google Shape;1881;g1280771d870_5_1227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82" name="Google Shape;1882;g1280771d870_5_1227"/>
            <p:cNvCxnSpPr>
              <a:stCxn id="1883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83" name="Google Shape;1883;g1280771d870_5_1227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84" name="Google Shape;1884;g1280771d870_5_1227"/>
            <p:cNvCxnSpPr>
              <a:endCxn id="1885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86" name="Google Shape;1886;g1280771d870_5_1227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5" name="Google Shape;1885;g1280771d870_5_1227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87" name="Google Shape;1887;g1280771d870_5_1227"/>
          <p:cNvSpPr txBox="1"/>
          <p:nvPr/>
        </p:nvSpPr>
        <p:spPr>
          <a:xfrm>
            <a:off x="1474839" y="1696065"/>
            <a:ext cx="988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8" name="Google Shape;1888;g1280771d870_5_1227"/>
          <p:cNvSpPr txBox="1"/>
          <p:nvPr/>
        </p:nvSpPr>
        <p:spPr>
          <a:xfrm>
            <a:off x="1373851" y="1196005"/>
            <a:ext cx="10174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이벤트 전파(event propagation)</a:t>
            </a:r>
            <a:endParaRPr b="0" i="0" sz="24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Arial"/>
              <a:buAutoNum type="arabicPeriod"/>
            </a:pPr>
            <a:r>
              <a:rPr b="1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버블링(bubbling) 전파 방식</a:t>
            </a: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: 이벤트가 발생한 요소부터 시작해서, DOM 트리를 따라 위쪽으로 올라가며 전파되는 방식</a:t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Window 객체의 리스너가 실행 -&gt; Document 객체에 등록된 리스너가 실행 -&gt; 자식 요소에 등록된 리스너가 실행</a:t>
            </a:r>
            <a:endParaRPr/>
          </a:p>
        </p:txBody>
      </p:sp>
      <p:pic>
        <p:nvPicPr>
          <p:cNvPr id="1889" name="Google Shape;1889;g1280771d870_5_1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189" y="3854731"/>
            <a:ext cx="3966582" cy="250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g1280771d870_5_12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9881" y="3812664"/>
            <a:ext cx="2441852" cy="2508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1280771d870_5_1245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96" name="Google Shape;1896;g1280771d870_5_1245"/>
          <p:cNvGrpSpPr/>
          <p:nvPr/>
        </p:nvGrpSpPr>
        <p:grpSpPr>
          <a:xfrm>
            <a:off x="811872" y="110095"/>
            <a:ext cx="10736921" cy="6307846"/>
            <a:chOff x="799019" y="274573"/>
            <a:chExt cx="10736921" cy="6307846"/>
          </a:xfrm>
        </p:grpSpPr>
        <p:sp>
          <p:nvSpPr>
            <p:cNvPr id="1897" name="Google Shape;1897;g1280771d870_5_1245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8" name="Google Shape;1898;g1280771d870_5_1245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9" name="Google Shape;1899;g1280771d870_5_1245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900" name="Google Shape;1900;g1280771d870_5_1245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01" name="Google Shape;1901;g1280771d870_5_1245"/>
            <p:cNvCxnSpPr>
              <a:stCxn id="1902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02" name="Google Shape;1902;g1280771d870_5_1245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903" name="Google Shape;1903;g1280771d870_5_1245"/>
            <p:cNvCxnSpPr>
              <a:endCxn id="1904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05" name="Google Shape;1905;g1280771d870_5_1245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4" name="Google Shape;1904;g1280771d870_5_1245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06" name="Google Shape;1906;g1280771d870_5_1245"/>
          <p:cNvSpPr txBox="1"/>
          <p:nvPr/>
        </p:nvSpPr>
        <p:spPr>
          <a:xfrm>
            <a:off x="1474839" y="1696065"/>
            <a:ext cx="988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7" name="Google Shape;1907;g1280771d870_5_1245"/>
          <p:cNvSpPr txBox="1"/>
          <p:nvPr/>
        </p:nvSpPr>
        <p:spPr>
          <a:xfrm>
            <a:off x="1373851" y="1196005"/>
            <a:ext cx="10174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이벤트 전파(event propagation)</a:t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1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캡쳐링(capturing) 전파 방식: </a:t>
            </a:r>
            <a:r>
              <a:rPr lang="en-US" sz="1800">
                <a:solidFill>
                  <a:srgbClr val="575757"/>
                </a:solidFill>
              </a:rPr>
              <a:t>자식 요소에서 발생한 이벤트가 부모 요소부터 시작해서 이벤트를 발생시킨 자식 요소까지 도달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이벤트 리스너를 각각의 요소마다 따로 등록할 필요 없이 공통된 조상 요소에 한 번만 등록하면 처리 가능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8" name="Google Shape;1908;g1280771d870_5_1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7155" y="3316923"/>
            <a:ext cx="5339432" cy="3308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g1280771d870_5_12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0574" y="3614279"/>
            <a:ext cx="205740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280771d870_5_1263"/>
          <p:cNvSpPr/>
          <p:nvPr/>
        </p:nvSpPr>
        <p:spPr>
          <a:xfrm>
            <a:off x="1180996" y="440059"/>
            <a:ext cx="7589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r>
              <a:rPr b="1" lang="en-US" sz="32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HTML5 돔(DOM)</a:t>
            </a:r>
            <a:endParaRPr sz="32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15" name="Google Shape;1915;g1280771d870_5_1263"/>
          <p:cNvGrpSpPr/>
          <p:nvPr/>
        </p:nvGrpSpPr>
        <p:grpSpPr>
          <a:xfrm>
            <a:off x="774592" y="194797"/>
            <a:ext cx="10736921" cy="6307846"/>
            <a:chOff x="799019" y="274573"/>
            <a:chExt cx="10736921" cy="6307846"/>
          </a:xfrm>
        </p:grpSpPr>
        <p:sp>
          <p:nvSpPr>
            <p:cNvPr id="1916" name="Google Shape;1916;g1280771d870_5_1263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7" name="Google Shape;1917;g1280771d870_5_1263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8" name="Google Shape;1918;g1280771d870_5_1263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919" name="Google Shape;1919;g1280771d870_5_1263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20" name="Google Shape;1920;g1280771d870_5_1263"/>
            <p:cNvCxnSpPr>
              <a:stCxn id="1921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21" name="Google Shape;1921;g1280771d870_5_1263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922" name="Google Shape;1922;g1280771d870_5_1263"/>
            <p:cNvCxnSpPr>
              <a:endCxn id="1923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24" name="Google Shape;1924;g1280771d870_5_1263"/>
            <p:cNvSpPr/>
            <p:nvPr/>
          </p:nvSpPr>
          <p:spPr>
            <a:xfrm>
              <a:off x="10743389" y="659074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3" name="Google Shape;1923;g1280771d870_5_1263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25" name="Google Shape;1925;g1280771d870_5_1263"/>
          <p:cNvSpPr txBox="1"/>
          <p:nvPr/>
        </p:nvSpPr>
        <p:spPr>
          <a:xfrm>
            <a:off x="1474839" y="1696065"/>
            <a:ext cx="988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6" name="Google Shape;1926;g1280771d870_5_1263"/>
          <p:cNvSpPr txBox="1"/>
          <p:nvPr/>
        </p:nvSpPr>
        <p:spPr>
          <a:xfrm>
            <a:off x="1336570" y="1288516"/>
            <a:ext cx="10174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이벤트 전파(event propagation)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이벤트가 발생했을 때, 브라우저가 이벤트 리스너를 실행시킬 대상 요소를 결정하는 과정을 의미</a:t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이벤트의 대상이 Window 객체와 같은 단일 객체라면 이벤트의 전파는 일어나지 않음</a:t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하지만 Document 객체나 HTML 문서의 요소에서 이벤트가 일어나면 대상 요소를 결정하기 위해 이벤트의 전파가 일어남</a:t>
            </a:r>
            <a:endParaRPr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57575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1" name="Google Shape;1931;g1280771d870_8_16"/>
          <p:cNvGrpSpPr/>
          <p:nvPr/>
        </p:nvGrpSpPr>
        <p:grpSpPr>
          <a:xfrm>
            <a:off x="1493202" y="2484229"/>
            <a:ext cx="9256304" cy="1773841"/>
            <a:chOff x="1531302" y="2484229"/>
            <a:chExt cx="9256304" cy="1773841"/>
          </a:xfrm>
        </p:grpSpPr>
        <p:sp>
          <p:nvSpPr>
            <p:cNvPr id="1932" name="Google Shape;1932;g1280771d870_8_16"/>
            <p:cNvSpPr/>
            <p:nvPr/>
          </p:nvSpPr>
          <p:spPr>
            <a:xfrm flipH="1">
              <a:off x="10405706" y="3375794"/>
              <a:ext cx="381900" cy="787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933" name="Google Shape;1933;g1280771d870_8_16"/>
            <p:cNvCxnSpPr>
              <a:endCxn id="1932" idx="0"/>
            </p:cNvCxnSpPr>
            <p:nvPr/>
          </p:nvCxnSpPr>
          <p:spPr>
            <a:xfrm>
              <a:off x="1913306" y="3375794"/>
              <a:ext cx="84924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34" name="Google Shape;1934;g1280771d870_8_16"/>
            <p:cNvSpPr/>
            <p:nvPr/>
          </p:nvSpPr>
          <p:spPr>
            <a:xfrm>
              <a:off x="10225630" y="4078070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5" name="Google Shape;1935;g1280771d870_8_16"/>
            <p:cNvSpPr/>
            <p:nvPr/>
          </p:nvSpPr>
          <p:spPr>
            <a:xfrm flipH="1">
              <a:off x="3735314" y="248422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6" name="Google Shape;1936;g1280771d870_8_16"/>
            <p:cNvSpPr/>
            <p:nvPr/>
          </p:nvSpPr>
          <p:spPr>
            <a:xfrm>
              <a:off x="1531302" y="2574230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937" name="Google Shape;1937;g1280771d870_8_16"/>
            <p:cNvCxnSpPr/>
            <p:nvPr/>
          </p:nvCxnSpPr>
          <p:spPr>
            <a:xfrm rot="10800000">
              <a:off x="1913278" y="2574270"/>
              <a:ext cx="18000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938" name="Google Shape;1938;g1280771d870_8_16"/>
          <p:cNvSpPr/>
          <p:nvPr/>
        </p:nvSpPr>
        <p:spPr>
          <a:xfrm>
            <a:off x="5033979" y="1633000"/>
            <a:ext cx="6385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40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6700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Q &amp; A</a:t>
            </a:r>
            <a:endParaRPr b="1" sz="6700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3" name="Google Shape;1943;g1280771d870_9_0"/>
          <p:cNvGrpSpPr/>
          <p:nvPr/>
        </p:nvGrpSpPr>
        <p:grpSpPr>
          <a:xfrm>
            <a:off x="799019" y="274573"/>
            <a:ext cx="10736921" cy="6307846"/>
            <a:chOff x="799019" y="274573"/>
            <a:chExt cx="10736921" cy="6307846"/>
          </a:xfrm>
        </p:grpSpPr>
        <p:sp>
          <p:nvSpPr>
            <p:cNvPr id="1944" name="Google Shape;1944;g1280771d870_9_0"/>
            <p:cNvSpPr/>
            <p:nvPr/>
          </p:nvSpPr>
          <p:spPr>
            <a:xfrm rot="-5400000">
              <a:off x="3407369" y="-1460983"/>
              <a:ext cx="5340300" cy="10557000"/>
            </a:xfrm>
            <a:prstGeom prst="round2SameRect">
              <a:avLst>
                <a:gd fmla="val 7868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5" name="Google Shape;1945;g1280771d870_9_0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6" name="Google Shape;1946;g1280771d870_9_0"/>
            <p:cNvSpPr/>
            <p:nvPr/>
          </p:nvSpPr>
          <p:spPr>
            <a:xfrm flipH="1">
              <a:off x="11154040" y="364572"/>
              <a:ext cx="381900" cy="793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947" name="Google Shape;1947;g1280771d870_9_0"/>
            <p:cNvCxnSpPr/>
            <p:nvPr/>
          </p:nvCxnSpPr>
          <p:spPr>
            <a:xfrm flipH="1" rot="10800000">
              <a:off x="979021" y="364612"/>
              <a:ext cx="10174800" cy="27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48" name="Google Shape;1948;g1280771d870_9_0"/>
            <p:cNvCxnSpPr>
              <a:stCxn id="1949" idx="0"/>
            </p:cNvCxnSpPr>
            <p:nvPr/>
          </p:nvCxnSpPr>
          <p:spPr>
            <a:xfrm>
              <a:off x="1180920" y="1149234"/>
              <a:ext cx="9972900" cy="900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49" name="Google Shape;1949;g1280771d870_9_0"/>
            <p:cNvSpPr/>
            <p:nvPr/>
          </p:nvSpPr>
          <p:spPr>
            <a:xfrm>
              <a:off x="799020" y="1149234"/>
              <a:ext cx="381900" cy="5338500"/>
            </a:xfrm>
            <a:prstGeom prst="leftBracket">
              <a:avLst>
                <a:gd fmla="val 103069" name="adj"/>
              </a:avLst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950" name="Google Shape;1950;g1280771d870_9_0"/>
            <p:cNvCxnSpPr>
              <a:endCxn id="1951" idx="2"/>
            </p:cNvCxnSpPr>
            <p:nvPr/>
          </p:nvCxnSpPr>
          <p:spPr>
            <a:xfrm>
              <a:off x="1181139" y="6492419"/>
              <a:ext cx="10174800" cy="0"/>
            </a:xfrm>
            <a:prstGeom prst="straightConnector1">
              <a:avLst/>
            </a:prstGeom>
            <a:noFill/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52" name="Google Shape;1952;g1280771d870_9_0"/>
            <p:cNvSpPr/>
            <p:nvPr/>
          </p:nvSpPr>
          <p:spPr>
            <a:xfrm>
              <a:off x="10743389" y="659073"/>
              <a:ext cx="16316" cy="16316"/>
            </a:xfrm>
            <a:custGeom>
              <a:rect b="b" l="l" r="r" t="t"/>
              <a:pathLst>
                <a:path extrusionOk="0" h="57" w="57">
                  <a:moveTo>
                    <a:pt x="57" y="28"/>
                  </a:moveTo>
                  <a:lnTo>
                    <a:pt x="55" y="40"/>
                  </a:lnTo>
                  <a:lnTo>
                    <a:pt x="40" y="54"/>
                  </a:lnTo>
                  <a:lnTo>
                    <a:pt x="29" y="57"/>
                  </a:lnTo>
                  <a:lnTo>
                    <a:pt x="17" y="54"/>
                  </a:lnTo>
                  <a:lnTo>
                    <a:pt x="3" y="40"/>
                  </a:lnTo>
                  <a:lnTo>
                    <a:pt x="0" y="28"/>
                  </a:lnTo>
                  <a:lnTo>
                    <a:pt x="3" y="17"/>
                  </a:lnTo>
                  <a:lnTo>
                    <a:pt x="17" y="2"/>
                  </a:lnTo>
                  <a:lnTo>
                    <a:pt x="29" y="0"/>
                  </a:lnTo>
                  <a:lnTo>
                    <a:pt x="40" y="2"/>
                  </a:lnTo>
                  <a:lnTo>
                    <a:pt x="55" y="17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1" name="Google Shape;1951;g1280771d870_9_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fmla="val 48836" name="adj1"/>
                <a:gd fmla="val 50000" name="adj2"/>
              </a:avLst>
            </a:prstGeom>
            <a:solidFill>
              <a:schemeClr val="lt1"/>
            </a:solidFill>
            <a:ln cap="flat" cmpd="sng" w="3175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53" name="Google Shape;1953;g1280771d870_9_0"/>
          <p:cNvSpPr txBox="1"/>
          <p:nvPr/>
        </p:nvSpPr>
        <p:spPr>
          <a:xfrm>
            <a:off x="4607307" y="3304847"/>
            <a:ext cx="3322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56CBF5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감사합니다.</a:t>
            </a:r>
            <a:endParaRPr b="1" sz="4400">
              <a:solidFill>
                <a:srgbClr val="56CBF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2020-05-07T03:52:24Z</dcterms:created>
  <dc:creator>조현석</dc:creator>
</cp:coreProperties>
</file>